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30" r:id="rId2"/>
    <p:sldId id="332" r:id="rId3"/>
    <p:sldId id="333" r:id="rId4"/>
    <p:sldId id="334" r:id="rId5"/>
    <p:sldId id="335" r:id="rId6"/>
    <p:sldId id="338" r:id="rId7"/>
    <p:sldId id="337" r:id="rId8"/>
    <p:sldId id="339" r:id="rId9"/>
    <p:sldId id="340" r:id="rId10"/>
    <p:sldId id="348" r:id="rId11"/>
    <p:sldId id="349" r:id="rId12"/>
    <p:sldId id="342" r:id="rId13"/>
    <p:sldId id="343" r:id="rId14"/>
    <p:sldId id="344" r:id="rId15"/>
    <p:sldId id="345" r:id="rId16"/>
    <p:sldId id="346" r:id="rId17"/>
    <p:sldId id="347" r:id="rId18"/>
    <p:sldId id="350" r:id="rId19"/>
    <p:sldId id="351" r:id="rId20"/>
    <p:sldId id="352" r:id="rId21"/>
    <p:sldId id="353" r:id="rId22"/>
    <p:sldId id="331" r:id="rId23"/>
    <p:sldId id="357" r:id="rId24"/>
    <p:sldId id="354" r:id="rId25"/>
    <p:sldId id="355" r:id="rId26"/>
    <p:sldId id="358" r:id="rId27"/>
    <p:sldId id="373" r:id="rId28"/>
    <p:sldId id="359" r:id="rId29"/>
    <p:sldId id="376" r:id="rId30"/>
    <p:sldId id="362" r:id="rId31"/>
    <p:sldId id="360" r:id="rId32"/>
    <p:sldId id="363" r:id="rId33"/>
    <p:sldId id="375" r:id="rId34"/>
    <p:sldId id="361" r:id="rId35"/>
    <p:sldId id="379" r:id="rId36"/>
    <p:sldId id="365" r:id="rId37"/>
    <p:sldId id="364" r:id="rId38"/>
    <p:sldId id="366" r:id="rId39"/>
    <p:sldId id="374" r:id="rId40"/>
    <p:sldId id="367" r:id="rId41"/>
    <p:sldId id="368" r:id="rId42"/>
    <p:sldId id="369" r:id="rId43"/>
    <p:sldId id="377" r:id="rId44"/>
    <p:sldId id="370" r:id="rId45"/>
    <p:sldId id="378" r:id="rId46"/>
    <p:sldId id="371" r:id="rId47"/>
    <p:sldId id="372" r:id="rId48"/>
  </p:sldIdLst>
  <p:sldSz cx="9144000" cy="6858000" type="screen4x3"/>
  <p:notesSz cx="6805613" cy="99441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385D8A"/>
    <a:srgbClr val="BFB537"/>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65" d="100"/>
          <a:sy n="65" d="100"/>
        </p:scale>
        <p:origin x="548" y="44"/>
      </p:cViewPr>
      <p:guideLst>
        <p:guide orient="horz" pos="2205"/>
        <p:guide pos="2880"/>
      </p:guideLst>
    </p:cSldViewPr>
  </p:slideViewPr>
  <p:notesTextViewPr>
    <p:cViewPr>
      <p:scale>
        <a:sx n="3" d="2"/>
        <a:sy n="3" d="2"/>
      </p:scale>
      <p:origin x="0" y="0"/>
    </p:cViewPr>
  </p:notesTextViewPr>
  <p:sorterViewPr>
    <p:cViewPr>
      <p:scale>
        <a:sx n="90" d="100"/>
        <a:sy n="90" d="100"/>
      </p:scale>
      <p:origin x="0" y="0"/>
    </p:cViewPr>
  </p:sorterViewPr>
  <p:notesViewPr>
    <p:cSldViewPr>
      <p:cViewPr varScale="1">
        <p:scale>
          <a:sx n="54" d="100"/>
          <a:sy n="54" d="100"/>
        </p:scale>
        <p:origin x="-2046" y="-90"/>
      </p:cViewPr>
      <p:guideLst>
        <p:guide orient="horz" pos="3132"/>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Leck Jensen" userId="e8b4359a-0f78-4989-88b4-c5d1679eb4b8" providerId="ADAL" clId="{BFA64E2F-02E7-4FBF-9343-DEDC26EC5BC2}"/>
    <pc:docChg chg="undo custSel addSld modSld">
      <pc:chgData name="Allan Leck Jensen" userId="e8b4359a-0f78-4989-88b4-c5d1679eb4b8" providerId="ADAL" clId="{BFA64E2F-02E7-4FBF-9343-DEDC26EC5BC2}" dt="2022-09-29T08:40:06.661" v="342"/>
      <pc:docMkLst>
        <pc:docMk/>
      </pc:docMkLst>
      <pc:sldChg chg="addSp delSp modSp add mod delAnim modAnim">
        <pc:chgData name="Allan Leck Jensen" userId="e8b4359a-0f78-4989-88b4-c5d1679eb4b8" providerId="ADAL" clId="{BFA64E2F-02E7-4FBF-9343-DEDC26EC5BC2}" dt="2022-09-29T08:40:06.661" v="342"/>
        <pc:sldMkLst>
          <pc:docMk/>
          <pc:sldMk cId="1883221468" sldId="379"/>
        </pc:sldMkLst>
        <pc:spChg chg="mod">
          <ac:chgData name="Allan Leck Jensen" userId="e8b4359a-0f78-4989-88b4-c5d1679eb4b8" providerId="ADAL" clId="{BFA64E2F-02E7-4FBF-9343-DEDC26EC5BC2}" dt="2022-09-29T08:18:46.612" v="311" actId="20577"/>
          <ac:spMkLst>
            <pc:docMk/>
            <pc:sldMk cId="1883221468" sldId="379"/>
            <ac:spMk id="3" creationId="{00000000-0000-0000-0000-000000000000}"/>
          </ac:spMkLst>
        </pc:spChg>
        <pc:graphicFrameChg chg="add del mod">
          <ac:chgData name="Allan Leck Jensen" userId="e8b4359a-0f78-4989-88b4-c5d1679eb4b8" providerId="ADAL" clId="{BFA64E2F-02E7-4FBF-9343-DEDC26EC5BC2}" dt="2022-09-29T07:43:28.150" v="152"/>
          <ac:graphicFrameMkLst>
            <pc:docMk/>
            <pc:sldMk cId="1883221468" sldId="379"/>
            <ac:graphicFrameMk id="10" creationId="{757579E3-4909-4A90-A6E9-4D4E8C98404F}"/>
          </ac:graphicFrameMkLst>
        </pc:graphicFrameChg>
        <pc:graphicFrameChg chg="add del mod">
          <ac:chgData name="Allan Leck Jensen" userId="e8b4359a-0f78-4989-88b4-c5d1679eb4b8" providerId="ADAL" clId="{BFA64E2F-02E7-4FBF-9343-DEDC26EC5BC2}" dt="2022-09-29T08:33:33.370" v="315"/>
          <ac:graphicFrameMkLst>
            <pc:docMk/>
            <pc:sldMk cId="1883221468" sldId="379"/>
            <ac:graphicFrameMk id="12" creationId="{B908017B-EB34-4FF4-8761-34039C461C59}"/>
          </ac:graphicFrameMkLst>
        </pc:graphicFrameChg>
        <pc:graphicFrameChg chg="add del mod">
          <ac:chgData name="Allan Leck Jensen" userId="e8b4359a-0f78-4989-88b4-c5d1679eb4b8" providerId="ADAL" clId="{BFA64E2F-02E7-4FBF-9343-DEDC26EC5BC2}" dt="2022-09-29T08:34:31.355" v="323"/>
          <ac:graphicFrameMkLst>
            <pc:docMk/>
            <pc:sldMk cId="1883221468" sldId="379"/>
            <ac:graphicFrameMk id="14" creationId="{19FAAC79-1EE8-491F-A37D-7C6AEB7924E7}"/>
          </ac:graphicFrameMkLst>
        </pc:graphicFrameChg>
        <pc:graphicFrameChg chg="add del mod">
          <ac:chgData name="Allan Leck Jensen" userId="e8b4359a-0f78-4989-88b4-c5d1679eb4b8" providerId="ADAL" clId="{BFA64E2F-02E7-4FBF-9343-DEDC26EC5BC2}" dt="2022-09-29T08:38:48.948" v="332"/>
          <ac:graphicFrameMkLst>
            <pc:docMk/>
            <pc:sldMk cId="1883221468" sldId="379"/>
            <ac:graphicFrameMk id="16" creationId="{6EA9F9C5-ED50-4B09-9068-0471C3C066D1}"/>
          </ac:graphicFrameMkLst>
        </pc:graphicFrameChg>
        <pc:picChg chg="del">
          <ac:chgData name="Allan Leck Jensen" userId="e8b4359a-0f78-4989-88b4-c5d1679eb4b8" providerId="ADAL" clId="{BFA64E2F-02E7-4FBF-9343-DEDC26EC5BC2}" dt="2022-09-29T07:24:16.769" v="37" actId="478"/>
          <ac:picMkLst>
            <pc:docMk/>
            <pc:sldMk cId="1883221468" sldId="379"/>
            <ac:picMk id="5" creationId="{00000000-0000-0000-0000-000000000000}"/>
          </ac:picMkLst>
        </pc:picChg>
        <pc:picChg chg="add mod modCrop">
          <ac:chgData name="Allan Leck Jensen" userId="e8b4359a-0f78-4989-88b4-c5d1679eb4b8" providerId="ADAL" clId="{BFA64E2F-02E7-4FBF-9343-DEDC26EC5BC2}" dt="2022-09-29T07:24:23.038" v="38" actId="1076"/>
          <ac:picMkLst>
            <pc:docMk/>
            <pc:sldMk cId="1883221468" sldId="379"/>
            <ac:picMk id="7" creationId="{EC462D25-60FD-45E9-9130-D217E2CB1D9B}"/>
          </ac:picMkLst>
        </pc:picChg>
        <pc:picChg chg="add mod modCrop">
          <ac:chgData name="Allan Leck Jensen" userId="e8b4359a-0f78-4989-88b4-c5d1679eb4b8" providerId="ADAL" clId="{BFA64E2F-02E7-4FBF-9343-DEDC26EC5BC2}" dt="2022-09-29T07:23:58.190" v="36" actId="14100"/>
          <ac:picMkLst>
            <pc:docMk/>
            <pc:sldMk cId="1883221468" sldId="379"/>
            <ac:picMk id="9" creationId="{DB11C395-01D4-49ED-B652-C3534DA7A81C}"/>
          </ac:picMkLst>
        </pc:picChg>
        <pc:picChg chg="add del mod">
          <ac:chgData name="Allan Leck Jensen" userId="e8b4359a-0f78-4989-88b4-c5d1679eb4b8" providerId="ADAL" clId="{BFA64E2F-02E7-4FBF-9343-DEDC26EC5BC2}" dt="2022-09-29T08:38:52.291" v="334" actId="478"/>
          <ac:picMkLst>
            <pc:docMk/>
            <pc:sldMk cId="1883221468" sldId="379"/>
            <ac:picMk id="11" creationId="{7B961B08-B1E0-4C26-B1DD-B63F1AADB3E4}"/>
          </ac:picMkLst>
        </pc:picChg>
        <pc:picChg chg="add del mod">
          <ac:chgData name="Allan Leck Jensen" userId="e8b4359a-0f78-4989-88b4-c5d1679eb4b8" providerId="ADAL" clId="{BFA64E2F-02E7-4FBF-9343-DEDC26EC5BC2}" dt="2022-09-29T08:33:51.257" v="319"/>
          <ac:picMkLst>
            <pc:docMk/>
            <pc:sldMk cId="1883221468" sldId="379"/>
            <ac:picMk id="13" creationId="{3D495C92-A99E-4F43-BACA-AF175656725F}"/>
          </ac:picMkLst>
        </pc:picChg>
        <pc:picChg chg="add mod ord">
          <ac:chgData name="Allan Leck Jensen" userId="e8b4359a-0f78-4989-88b4-c5d1679eb4b8" providerId="ADAL" clId="{BFA64E2F-02E7-4FBF-9343-DEDC26EC5BC2}" dt="2022-09-29T08:39:48.458" v="340" actId="553"/>
          <ac:picMkLst>
            <pc:docMk/>
            <pc:sldMk cId="1883221468" sldId="379"/>
            <ac:picMk id="15" creationId="{1F78D18C-F88F-48A2-BDDB-7A7B5EF7B2E2}"/>
          </ac:picMkLst>
        </pc:picChg>
        <pc:picChg chg="add mod">
          <ac:chgData name="Allan Leck Jensen" userId="e8b4359a-0f78-4989-88b4-c5d1679eb4b8" providerId="ADAL" clId="{BFA64E2F-02E7-4FBF-9343-DEDC26EC5BC2}" dt="2022-09-29T08:39:48.458" v="340" actId="553"/>
          <ac:picMkLst>
            <pc:docMk/>
            <pc:sldMk cId="1883221468" sldId="379"/>
            <ac:picMk id="17" creationId="{60166016-A0B3-4863-A9AF-9E0517845B67}"/>
          </ac:picMkLst>
        </pc:picChg>
      </pc:sldChg>
    </pc:docChg>
  </pc:docChgLst>
  <pc:docChgLst>
    <pc:chgData name="Allan Leck Jensen" userId="e8b4359a-0f78-4989-88b4-c5d1679eb4b8" providerId="ADAL" clId="{6F0EE4EA-DC1B-49FF-919F-A0B1123C01F3}"/>
    <pc:docChg chg="modSld">
      <pc:chgData name="Allan Leck Jensen" userId="e8b4359a-0f78-4989-88b4-c5d1679eb4b8" providerId="ADAL" clId="{6F0EE4EA-DC1B-49FF-919F-A0B1123C01F3}" dt="2022-09-19T11:06:07.389" v="0" actId="20577"/>
      <pc:docMkLst>
        <pc:docMk/>
      </pc:docMkLst>
      <pc:sldChg chg="modSp mod">
        <pc:chgData name="Allan Leck Jensen" userId="e8b4359a-0f78-4989-88b4-c5d1679eb4b8" providerId="ADAL" clId="{6F0EE4EA-DC1B-49FF-919F-A0B1123C01F3}" dt="2022-09-19T11:06:07.389" v="0" actId="20577"/>
        <pc:sldMkLst>
          <pc:docMk/>
          <pc:sldMk cId="4016036624" sldId="340"/>
        </pc:sldMkLst>
        <pc:spChg chg="mod">
          <ac:chgData name="Allan Leck Jensen" userId="e8b4359a-0f78-4989-88b4-c5d1679eb4b8" providerId="ADAL" clId="{6F0EE4EA-DC1B-49FF-919F-A0B1123C01F3}" dt="2022-09-19T11:06:07.389" v="0" actId="20577"/>
          <ac:spMkLst>
            <pc:docMk/>
            <pc:sldMk cId="4016036624" sldId="340"/>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da-DK" dirty="0"/>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1FEA2212-9363-46D9-BBB4-BC54ECEFF217}" type="datetimeFigureOut">
              <a:rPr lang="da-DK" smtClean="0"/>
              <a:t>29-09-2022</a:t>
            </a:fld>
            <a:endParaRPr lang="da-DK" dirty="0"/>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da-DK" dirty="0"/>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8A30122F-26C3-412E-BD9C-8A567DADE761}" type="slidenum">
              <a:rPr lang="da-DK" smtClean="0"/>
              <a:t>‹#›</a:t>
            </a:fld>
            <a:endParaRPr lang="da-DK" dirty="0"/>
          </a:p>
        </p:txBody>
      </p:sp>
    </p:spTree>
    <p:extLst>
      <p:ext uri="{BB962C8B-B14F-4D97-AF65-F5344CB8AC3E}">
        <p14:creationId xmlns:p14="http://schemas.microsoft.com/office/powerpoint/2010/main" val="266263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8A30122F-26C3-412E-BD9C-8A567DADE761}" type="slidenum">
              <a:rPr lang="da-DK" smtClean="0"/>
              <a:t>1</a:t>
            </a:fld>
            <a:endParaRPr lang="da-DK" dirty="0"/>
          </a:p>
        </p:txBody>
      </p:sp>
    </p:spTree>
    <p:extLst>
      <p:ext uri="{BB962C8B-B14F-4D97-AF65-F5344CB8AC3E}">
        <p14:creationId xmlns:p14="http://schemas.microsoft.com/office/powerpoint/2010/main" val="410038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14</a:t>
            </a:fld>
            <a:endParaRPr lang="da-DK" dirty="0"/>
          </a:p>
        </p:txBody>
      </p:sp>
    </p:spTree>
    <p:extLst>
      <p:ext uri="{BB962C8B-B14F-4D97-AF65-F5344CB8AC3E}">
        <p14:creationId xmlns:p14="http://schemas.microsoft.com/office/powerpoint/2010/main" val="42475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a:t>
            </a:fld>
            <a:endParaRPr lang="da-DK" dirty="0"/>
          </a:p>
        </p:txBody>
      </p:sp>
    </p:spTree>
    <p:extLst>
      <p:ext uri="{BB962C8B-B14F-4D97-AF65-F5344CB8AC3E}">
        <p14:creationId xmlns:p14="http://schemas.microsoft.com/office/powerpoint/2010/main" val="159560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a:t>
            </a:fld>
            <a:endParaRPr lang="da-DK" dirty="0"/>
          </a:p>
        </p:txBody>
      </p:sp>
    </p:spTree>
    <p:extLst>
      <p:ext uri="{BB962C8B-B14F-4D97-AF65-F5344CB8AC3E}">
        <p14:creationId xmlns:p14="http://schemas.microsoft.com/office/powerpoint/2010/main" val="275662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a:t>
            </a:fld>
            <a:endParaRPr lang="da-DK" dirty="0"/>
          </a:p>
        </p:txBody>
      </p:sp>
    </p:spTree>
    <p:extLst>
      <p:ext uri="{BB962C8B-B14F-4D97-AF65-F5344CB8AC3E}">
        <p14:creationId xmlns:p14="http://schemas.microsoft.com/office/powerpoint/2010/main" val="283990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18</a:t>
            </a:fld>
            <a:endParaRPr lang="da-DK" dirty="0"/>
          </a:p>
        </p:txBody>
      </p:sp>
    </p:spTree>
    <p:extLst>
      <p:ext uri="{BB962C8B-B14F-4D97-AF65-F5344CB8AC3E}">
        <p14:creationId xmlns:p14="http://schemas.microsoft.com/office/powerpoint/2010/main" val="96082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19</a:t>
            </a:fld>
            <a:endParaRPr lang="da-DK" dirty="0"/>
          </a:p>
        </p:txBody>
      </p:sp>
    </p:spTree>
    <p:extLst>
      <p:ext uri="{BB962C8B-B14F-4D97-AF65-F5344CB8AC3E}">
        <p14:creationId xmlns:p14="http://schemas.microsoft.com/office/powerpoint/2010/main" val="408646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21</a:t>
            </a:fld>
            <a:endParaRPr lang="da-DK" dirty="0"/>
          </a:p>
        </p:txBody>
      </p:sp>
    </p:spTree>
    <p:extLst>
      <p:ext uri="{BB962C8B-B14F-4D97-AF65-F5344CB8AC3E}">
        <p14:creationId xmlns:p14="http://schemas.microsoft.com/office/powerpoint/2010/main" val="272486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a:t>
            </a:fld>
            <a:endParaRPr lang="da-DK" dirty="0"/>
          </a:p>
        </p:txBody>
      </p:sp>
    </p:spTree>
    <p:extLst>
      <p:ext uri="{BB962C8B-B14F-4D97-AF65-F5344CB8AC3E}">
        <p14:creationId xmlns:p14="http://schemas.microsoft.com/office/powerpoint/2010/main" val="288291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26</a:t>
            </a:fld>
            <a:endParaRPr lang="da-DK" dirty="0"/>
          </a:p>
        </p:txBody>
      </p:sp>
    </p:spTree>
    <p:extLst>
      <p:ext uri="{BB962C8B-B14F-4D97-AF65-F5344CB8AC3E}">
        <p14:creationId xmlns:p14="http://schemas.microsoft.com/office/powerpoint/2010/main" val="104579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a:t>
            </a:fld>
            <a:endParaRPr lang="da-DK" dirty="0"/>
          </a:p>
        </p:txBody>
      </p:sp>
    </p:spTree>
    <p:extLst>
      <p:ext uri="{BB962C8B-B14F-4D97-AF65-F5344CB8AC3E}">
        <p14:creationId xmlns:p14="http://schemas.microsoft.com/office/powerpoint/2010/main" val="424374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a:t>
            </a:fld>
            <a:endParaRPr lang="da-DK" dirty="0"/>
          </a:p>
        </p:txBody>
      </p:sp>
    </p:spTree>
    <p:extLst>
      <p:ext uri="{BB962C8B-B14F-4D97-AF65-F5344CB8AC3E}">
        <p14:creationId xmlns:p14="http://schemas.microsoft.com/office/powerpoint/2010/main" val="3017737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a:t>
            </a:fld>
            <a:endParaRPr lang="da-DK" dirty="0"/>
          </a:p>
        </p:txBody>
      </p:sp>
    </p:spTree>
    <p:extLst>
      <p:ext uri="{BB962C8B-B14F-4D97-AF65-F5344CB8AC3E}">
        <p14:creationId xmlns:p14="http://schemas.microsoft.com/office/powerpoint/2010/main" val="2318488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a:t>
            </a:fld>
            <a:endParaRPr lang="da-DK" dirty="0"/>
          </a:p>
        </p:txBody>
      </p:sp>
    </p:spTree>
    <p:extLst>
      <p:ext uri="{BB962C8B-B14F-4D97-AF65-F5344CB8AC3E}">
        <p14:creationId xmlns:p14="http://schemas.microsoft.com/office/powerpoint/2010/main" val="46099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a:t>
            </a:fld>
            <a:endParaRPr lang="da-DK" dirty="0"/>
          </a:p>
        </p:txBody>
      </p:sp>
    </p:spTree>
    <p:extLst>
      <p:ext uri="{BB962C8B-B14F-4D97-AF65-F5344CB8AC3E}">
        <p14:creationId xmlns:p14="http://schemas.microsoft.com/office/powerpoint/2010/main" val="394890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a:t>
            </a:fld>
            <a:endParaRPr lang="da-DK" dirty="0"/>
          </a:p>
        </p:txBody>
      </p:sp>
    </p:spTree>
    <p:extLst>
      <p:ext uri="{BB962C8B-B14F-4D97-AF65-F5344CB8AC3E}">
        <p14:creationId xmlns:p14="http://schemas.microsoft.com/office/powerpoint/2010/main" val="336237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a:t>
            </a:fld>
            <a:endParaRPr lang="da-DK" dirty="0"/>
          </a:p>
        </p:txBody>
      </p:sp>
    </p:spTree>
    <p:extLst>
      <p:ext uri="{BB962C8B-B14F-4D97-AF65-F5344CB8AC3E}">
        <p14:creationId xmlns:p14="http://schemas.microsoft.com/office/powerpoint/2010/main" val="46895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a:t>
            </a:fld>
            <a:endParaRPr lang="da-DK" dirty="0"/>
          </a:p>
        </p:txBody>
      </p:sp>
    </p:spTree>
    <p:extLst>
      <p:ext uri="{BB962C8B-B14F-4D97-AF65-F5344CB8AC3E}">
        <p14:creationId xmlns:p14="http://schemas.microsoft.com/office/powerpoint/2010/main" val="313371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a:t>
            </a:fld>
            <a:endParaRPr lang="da-DK" dirty="0"/>
          </a:p>
        </p:txBody>
      </p:sp>
    </p:spTree>
    <p:extLst>
      <p:ext uri="{BB962C8B-B14F-4D97-AF65-F5344CB8AC3E}">
        <p14:creationId xmlns:p14="http://schemas.microsoft.com/office/powerpoint/2010/main" val="8134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a:t>
            </a:fld>
            <a:endParaRPr lang="da-DK" dirty="0"/>
          </a:p>
        </p:txBody>
      </p:sp>
    </p:spTree>
    <p:extLst>
      <p:ext uri="{BB962C8B-B14F-4D97-AF65-F5344CB8AC3E}">
        <p14:creationId xmlns:p14="http://schemas.microsoft.com/office/powerpoint/2010/main" val="150216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a:t>
            </a:fld>
            <a:endParaRPr lang="da-DK" dirty="0"/>
          </a:p>
        </p:txBody>
      </p:sp>
    </p:spTree>
    <p:extLst>
      <p:ext uri="{BB962C8B-B14F-4D97-AF65-F5344CB8AC3E}">
        <p14:creationId xmlns:p14="http://schemas.microsoft.com/office/powerpoint/2010/main" val="303575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Allan UV">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anose="020B0604020202020204" pitchFamily="34" charset="0"/>
              <a:buChar char="•"/>
              <a:defRPr sz="2200"/>
            </a:lvl1pPr>
            <a:lvl2pPr marL="720725" indent="-363538">
              <a:buClr>
                <a:schemeClr val="tx2"/>
              </a:buClr>
              <a:buFont typeface="Arial" panose="020B0604020202020204"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anose="020B0604020202020204" pitchFamily="34" charset="0"/>
              <a:buChar char="•"/>
              <a:defRPr sz="1600"/>
            </a:lvl4pPr>
            <a:lvl5pPr marL="1789113" indent="-357188">
              <a:buClr>
                <a:schemeClr val="tx2"/>
              </a:buClr>
              <a:buFont typeface="Arial" panose="020B0604020202020204" pitchFamily="34" charset="0"/>
              <a:buChar char="•"/>
              <a:defRPr sz="1600"/>
            </a:lvl5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Vertical Text Placeholder 2"/>
          <p:cNvSpPr>
            <a:spLocks noGrp="1"/>
          </p:cNvSpPr>
          <p:nvPr>
            <p:ph type="body" orient="vert" idx="1"/>
          </p:nvPr>
        </p:nvSpPr>
        <p:spPr/>
        <p:txBody>
          <a:bodyPr vert="eaVert"/>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dirty="0" err="1"/>
              <a:t>Click</a:t>
            </a:r>
            <a:r>
              <a:rPr lang="da-DK" dirty="0"/>
              <a:t> to </a:t>
            </a:r>
            <a:r>
              <a:rPr lang="da-DK" dirty="0" err="1"/>
              <a:t>edit</a:t>
            </a:r>
            <a:r>
              <a:rPr lang="da-DK" dirty="0"/>
              <a:t> Master </a:t>
            </a:r>
            <a:r>
              <a:rPr lang="da-DK" dirty="0" err="1"/>
              <a:t>subtitle</a:t>
            </a:r>
            <a:r>
              <a:rPr lang="da-DK" dirty="0"/>
              <a:t> </a:t>
            </a:r>
            <a:r>
              <a:rPr lang="da-DK" dirty="0" err="1"/>
              <a:t>style</a:t>
            </a:r>
            <a:endParaRPr lang="da-DK" dirty="0"/>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da-DK"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pPr/>
              <a:t>29-09-2022</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pPr/>
              <a:t>29-09-2022</a:t>
            </a:fld>
            <a:endParaRPr lang="da-DK"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da-DK"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pPr/>
              <a:t>29-09-2022</a:t>
            </a:fld>
            <a:endParaRPr lang="da-DK"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da-DK"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pPr/>
              <a:t>29-09-2022</a:t>
            </a:fld>
            <a:endParaRPr lang="da-DK"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da-DK"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pPr/>
              <a:t>29-09-2022</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pPr/>
              <a:t>29-09-2022</a:t>
            </a:fld>
            <a:endParaRPr lang="da-DK"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da-DK"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1186D-C66F-4CB0-AF79-FCE039AB489E}" type="datetime1">
              <a:rPr lang="da-DK" smtClean="0">
                <a:solidFill>
                  <a:prstClr val="black">
                    <a:tint val="75000"/>
                  </a:prstClr>
                </a:solidFill>
              </a:rPr>
              <a:pPr/>
              <a:t>29-09-2022</a:t>
            </a:fld>
            <a:endParaRPr lang="da-DK"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40F70-2A0F-4605-BD2E-95415B8D9C50}" type="slidenum">
              <a:rPr lang="da-DK" smtClean="0">
                <a:solidFill>
                  <a:prstClr val="black">
                    <a:tint val="75000"/>
                  </a:prstClr>
                </a:solidFill>
              </a:rPr>
              <a:pPr/>
              <a:t>‹#›</a:t>
            </a:fld>
            <a:endParaRPr lang="da-DK" dirty="0">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0.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emf"/><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90.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a:t>Sandsynlighedsteori og statistik</a:t>
            </a:r>
            <a:br>
              <a:rPr lang="da-DK" sz="3600" dirty="0"/>
            </a:br>
            <a:r>
              <a:rPr lang="da-DK" sz="2800" dirty="0"/>
              <a:t> </a:t>
            </a:r>
            <a:r>
              <a:rPr lang="da-DK" sz="3600" dirty="0"/>
              <a:t> </a:t>
            </a:r>
            <a:br>
              <a:rPr lang="da-DK" sz="3600"/>
            </a:br>
            <a:r>
              <a:rPr lang="da-DK" sz="3600">
                <a:solidFill>
                  <a:schemeClr val="tx1"/>
                </a:solidFill>
              </a:rPr>
              <a:t>Kapitel </a:t>
            </a:r>
            <a:r>
              <a:rPr lang="da-DK">
                <a:solidFill>
                  <a:schemeClr val="tx1"/>
                </a:solidFill>
              </a:rPr>
              <a:t>5. </a:t>
            </a:r>
            <a:br>
              <a:rPr lang="da-DK">
                <a:solidFill>
                  <a:schemeClr val="tx1"/>
                </a:solidFill>
              </a:rPr>
            </a:br>
            <a:r>
              <a:rPr lang="da-DK">
                <a:solidFill>
                  <a:schemeClr val="tx1"/>
                </a:solidFill>
              </a:rPr>
              <a:t>Kontinuerte stokastiske variable og </a:t>
            </a:r>
            <a:br>
              <a:rPr lang="da-DK">
                <a:solidFill>
                  <a:schemeClr val="tx1"/>
                </a:solidFill>
              </a:rPr>
            </a:br>
            <a:r>
              <a:rPr lang="da-DK">
                <a:solidFill>
                  <a:schemeClr val="tx1"/>
                </a:solidFill>
              </a:rPr>
              <a:t>deres sandsynlighedsfordelinger</a:t>
            </a:r>
            <a:br>
              <a:rPr lang="da-DK" dirty="0"/>
            </a:br>
            <a:r>
              <a:rPr lang="da-DK" sz="1000"/>
              <a:t> </a:t>
            </a:r>
            <a:br>
              <a:rPr lang="da-DK"/>
            </a:br>
            <a:r>
              <a:rPr lang="da-DK" sz="2400">
                <a:solidFill>
                  <a:prstClr val="black"/>
                </a:solidFill>
              </a:rPr>
              <a:t>(afsnit 5.1-5.2, 5.4-5.5, 5.7, 5.10, 5.12-5.13)</a:t>
            </a:r>
            <a:r>
              <a:rPr lang="da-DK" sz="2400"/>
              <a:t> </a:t>
            </a:r>
            <a:endParaRPr lang="da-DK" sz="3200" dirty="0"/>
          </a:p>
        </p:txBody>
      </p:sp>
      <p:sp>
        <p:nvSpPr>
          <p:cNvPr id="3" name="Subtitle 2"/>
          <p:cNvSpPr>
            <a:spLocks noGrp="1"/>
          </p:cNvSpPr>
          <p:nvPr>
            <p:ph type="subTitle" idx="1"/>
          </p:nvPr>
        </p:nvSpPr>
        <p:spPr>
          <a:xfrm>
            <a:off x="1371600" y="4653136"/>
            <a:ext cx="6400800" cy="1248544"/>
          </a:xfrm>
        </p:spPr>
        <p:txBody>
          <a:bodyPr>
            <a:noAutofit/>
          </a:bodyPr>
          <a:lstStyle/>
          <a:p>
            <a:r>
              <a:rPr lang="da-DK" dirty="0"/>
              <a:t>Allan Leck Jensen</a:t>
            </a:r>
          </a:p>
          <a:p>
            <a:r>
              <a:rPr lang="da-DK"/>
              <a:t>alj@ece.au.dk</a:t>
            </a:r>
            <a:endParaRPr lang="da-DK" dirty="0"/>
          </a:p>
        </p:txBody>
      </p:sp>
      <p:sp>
        <p:nvSpPr>
          <p:cNvPr id="4" name="Slide Number Placeholder 3"/>
          <p:cNvSpPr>
            <a:spLocks noGrp="1"/>
          </p:cNvSpPr>
          <p:nvPr>
            <p:ph type="sldNum" sz="quarter" idx="12"/>
          </p:nvPr>
        </p:nvSpPr>
        <p:spPr/>
        <p:txBody>
          <a:bodyPr/>
          <a:lstStyle/>
          <a:p>
            <a:fld id="{DC840F70-2A0F-4605-BD2E-95415B8D9C50}" type="slidenum">
              <a:rPr lang="da-DK" smtClean="0"/>
              <a:t>1</a:t>
            </a:fld>
            <a:endParaRPr lang="da-DK" dirty="0"/>
          </a:p>
        </p:txBody>
      </p:sp>
    </p:spTree>
    <p:extLst>
      <p:ext uri="{BB962C8B-B14F-4D97-AF65-F5344CB8AC3E}">
        <p14:creationId xmlns:p14="http://schemas.microsoft.com/office/powerpoint/2010/main" val="1165223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Eksempel 5.1, s. 137</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en-US"/>
                  <a:t>En stokastisk variabel </a:t>
                </a:r>
                <a14:m>
                  <m:oMath xmlns:m="http://schemas.openxmlformats.org/officeDocument/2006/math">
                    <m:r>
                      <a:rPr lang="en-US" i="1" smtClean="0">
                        <a:latin typeface="Cambria Math" panose="02040503050406030204" pitchFamily="18" charset="0"/>
                      </a:rPr>
                      <m:t>𝑋</m:t>
                    </m:r>
                  </m:oMath>
                </a14:m>
                <a:r>
                  <a:rPr lang="en-US"/>
                  <a:t> har følgende tæthedsfunktion:</a:t>
                </a:r>
                <a:br>
                  <a:rPr lang="en-US"/>
                </a:br>
                <a:r>
                  <a:rPr lang="da-DK" dirty="0"/>
                  <a:t>	</a:t>
                </a:r>
                <a14:m>
                  <m:oMath xmlns:m="http://schemas.openxmlformats.org/officeDocument/2006/math">
                    <m:d>
                      <m:dPr>
                        <m:begChr m:val=""/>
                        <m:ctrlPr>
                          <a:rPr lang="da-DK" i="1">
                            <a:latin typeface="Cambria Math" panose="02040503050406030204" pitchFamily="18" charset="0"/>
                          </a:rPr>
                        </m:ctrlPr>
                      </m:dPr>
                      <m:e>
                        <m:r>
                          <a:rPr lang="da-DK" i="1">
                            <a:latin typeface="Cambria Math"/>
                          </a:rPr>
                          <m:t>𝑓</m:t>
                        </m:r>
                        <m:r>
                          <a:rPr lang="da-DK" i="1">
                            <a:latin typeface="Cambria Math"/>
                          </a:rPr>
                          <m:t>(</m:t>
                        </m:r>
                        <m:r>
                          <a:rPr lang="en-US" b="0" i="1" smtClean="0">
                            <a:latin typeface="Cambria Math" panose="02040503050406030204" pitchFamily="18" charset="0"/>
                          </a:rPr>
                          <m:t>𝑥</m:t>
                        </m:r>
                      </m:e>
                    </m:d>
                    <m:r>
                      <a:rPr lang="da-DK" i="1">
                        <a:latin typeface="Cambria Math"/>
                      </a:rPr>
                      <m:t>=</m:t>
                    </m:r>
                    <m:d>
                      <m:dPr>
                        <m:begChr m:val="{"/>
                        <m:endChr m:val=""/>
                        <m:ctrlPr>
                          <a:rPr lang="da-DK" i="1">
                            <a:latin typeface="Cambria Math" panose="02040503050406030204" pitchFamily="18" charset="0"/>
                          </a:rPr>
                        </m:ctrlPr>
                      </m:dPr>
                      <m:e>
                        <m:m>
                          <m:mPr>
                            <m:mcs>
                              <m:mc>
                                <m:mcPr>
                                  <m:count m:val="2"/>
                                  <m:mcJc m:val="center"/>
                                </m:mcPr>
                              </m:mc>
                            </m:mcs>
                            <m:ctrlPr>
                              <a:rPr lang="da-DK" i="1" smtClean="0">
                                <a:latin typeface="Cambria Math" panose="02040503050406030204" pitchFamily="18" charset="0"/>
                              </a:rPr>
                            </m:ctrlPr>
                          </m:mPr>
                          <m:mr>
                            <m:e>
                              <m:r>
                                <m:rPr>
                                  <m:brk m:alnAt="7"/>
                                </m:rPr>
                                <a:rPr lang="en-US" b="0" i="1" smtClean="0">
                                  <a:latin typeface="Cambria Math" panose="02040503050406030204" pitchFamily="18" charset="0"/>
                                </a:rPr>
                                <m:t>2</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en-US" b="0" i="1" smtClean="0">
                                      <a:latin typeface="Cambria Math" panose="02040503050406030204" pitchFamily="18" charset="0"/>
                                    </a:rPr>
                                    <m:t>2</m:t>
                                  </m:r>
                                  <m:r>
                                    <a:rPr lang="en-US" i="1">
                                      <a:latin typeface="Cambria Math" panose="02040503050406030204" pitchFamily="18" charset="0"/>
                                      <a:ea typeface="Cambria Math"/>
                                    </a:rPr>
                                    <m:t>𝑥</m:t>
                                  </m:r>
                                </m:sup>
                              </m:sSup>
                            </m:e>
                            <m:e>
                              <m:r>
                                <m:rPr>
                                  <m:nor/>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rPr>
                                <m:t>&gt;0</m:t>
                              </m:r>
                              <m:r>
                                <a:rPr lang="en-US" b="0" i="1" smtClean="0">
                                  <a:latin typeface="Cambria Math" panose="02040503050406030204" pitchFamily="18" charset="0"/>
                                </a:rPr>
                                <m:t> </m:t>
                              </m:r>
                            </m:e>
                          </m:mr>
                          <m:mr>
                            <m:e>
                              <m:r>
                                <a:rPr lang="da-DK" i="1">
                                  <a:latin typeface="Cambria Math"/>
                                </a:rPr>
                                <m:t>0</m:t>
                              </m:r>
                              <m:r>
                                <a:rPr lang="en-US" b="0" i="1" smtClean="0">
                                  <a:latin typeface="Cambria Math" panose="02040503050406030204" pitchFamily="18" charset="0"/>
                                </a:rPr>
                                <m:t>         </m:t>
                              </m:r>
                            </m:e>
                            <m:e>
                              <m:r>
                                <m:rPr>
                                  <m:nor/>
                                </m:rPr>
                                <a:rPr lang="da-DK">
                                  <a:latin typeface="Cambria Math"/>
                                </a:rPr>
                                <m:t>for</m:t>
                              </m:r>
                              <m:r>
                                <a:rPr lang="da-DK" i="1">
                                  <a:latin typeface="Cambria Math"/>
                                </a:rPr>
                                <m:t> </m:t>
                              </m:r>
                              <m:r>
                                <a:rPr lang="en-US" i="1">
                                  <a:latin typeface="Cambria Math" panose="02040503050406030204" pitchFamily="18" charset="0"/>
                                </a:rPr>
                                <m:t>𝑥</m:t>
                              </m:r>
                              <m:r>
                                <a:rPr lang="da-DK" i="1">
                                  <a:latin typeface="Cambria Math"/>
                                  <a:ea typeface="Cambria Math" panose="02040503050406030204" pitchFamily="18" charset="0"/>
                                </a:rPr>
                                <m:t>≤</m:t>
                              </m:r>
                              <m:r>
                                <a:rPr lang="da-DK" i="1">
                                  <a:latin typeface="Cambria Math"/>
                                </a:rPr>
                                <m:t>0</m:t>
                              </m:r>
                              <m:r>
                                <m:rPr>
                                  <m:nor/>
                                </m:rPr>
                                <a:rPr lang="da-DK">
                                  <a:latin typeface="Cambria Math"/>
                                </a:rPr>
                                <m:t> </m:t>
                              </m:r>
                            </m:e>
                          </m:mr>
                        </m:m>
                      </m:e>
                    </m:d>
                  </m:oMath>
                </a14:m>
                <a:br>
                  <a:rPr lang="en-US"/>
                </a:br>
                <a:br>
                  <a:rPr lang="en-US"/>
                </a:br>
                <a:br>
                  <a:rPr lang="en-US"/>
                </a:br>
                <a:br>
                  <a:rPr lang="en-US"/>
                </a:br>
                <a:endParaRPr lang="en-GB"/>
              </a:p>
              <a:p>
                <a:pPr marL="457200" indent="-457200">
                  <a:buFont typeface="+mj-lt"/>
                  <a:buAutoNum type="alphaLcParenR"/>
                </a:pPr>
                <a:r>
                  <a:rPr lang="en-US"/>
                  <a:t>Hvad er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0" smtClean="0">
                            <a:latin typeface="Cambria Math" panose="02040503050406030204" pitchFamily="18" charset="0"/>
                          </a:rPr>
                          <m:t>1&lt;</m:t>
                        </m:r>
                        <m:r>
                          <m:rPr>
                            <m:sty m:val="p"/>
                          </m:rPr>
                          <a:rPr lang="en-US" b="0" i="0" smtClean="0">
                            <a:latin typeface="Cambria Math" panose="02040503050406030204" pitchFamily="18" charset="0"/>
                          </a:rPr>
                          <m:t>X</m:t>
                        </m:r>
                        <m:r>
                          <a:rPr lang="en-US" b="0" i="0" smtClean="0">
                            <a:latin typeface="Cambria Math" panose="02040503050406030204" pitchFamily="18" charset="0"/>
                          </a:rPr>
                          <m:t>&lt;3</m:t>
                        </m:r>
                      </m:e>
                    </m:d>
                    <m:r>
                      <a:rPr lang="en-US" b="0" i="0" smtClean="0">
                        <a:latin typeface="Cambria Math" panose="02040503050406030204" pitchFamily="18" charset="0"/>
                      </a:rPr>
                      <m:t>?</m:t>
                    </m:r>
                  </m:oMath>
                </a14:m>
                <a:endParaRPr lang="en-GB"/>
              </a:p>
              <a:p>
                <a:pPr marL="457200" indent="-457200">
                  <a:buFont typeface="+mj-lt"/>
                  <a:buAutoNum type="alphaLcParenR"/>
                </a:pPr>
                <a:r>
                  <a:rPr lang="en-US"/>
                  <a:t>Hvad er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b="0" i="1" smtClean="0">
                            <a:latin typeface="Cambria Math" panose="02040503050406030204" pitchFamily="18" charset="0"/>
                          </a:rPr>
                          <m:t>&gt;0.5</m:t>
                        </m:r>
                      </m:e>
                    </m:d>
                    <m:r>
                      <a:rPr lang="en-US">
                        <a:latin typeface="Cambria Math" panose="02040503050406030204" pitchFamily="18" charset="0"/>
                      </a:rPr>
                      <m:t>?</m:t>
                    </m:r>
                  </m:oMath>
                </a14:m>
                <a:endParaRPr lang="en-GB"/>
              </a:p>
              <a:p>
                <a:pPr marL="457200" indent="-457200">
                  <a:buFont typeface="+mj-lt"/>
                  <a:buAutoNum type="alphaLcParenR"/>
                </a:pPr>
                <a:r>
                  <a:rPr lang="en-US"/>
                  <a:t>Er </a:t>
                </a:r>
                <a14:m>
                  <m:oMath xmlns:m="http://schemas.openxmlformats.org/officeDocument/2006/math">
                    <m:d>
                      <m:dPr>
                        <m:begChr m:val=""/>
                        <m:ctrlPr>
                          <a:rPr lang="da-DK" i="1">
                            <a:latin typeface="Cambria Math" panose="02040503050406030204" pitchFamily="18" charset="0"/>
                          </a:rPr>
                        </m:ctrlPr>
                      </m:dPr>
                      <m:e>
                        <m:r>
                          <a:rPr lang="da-DK" i="1">
                            <a:latin typeface="Cambria Math"/>
                          </a:rPr>
                          <m:t>𝑓</m:t>
                        </m:r>
                        <m:r>
                          <a:rPr lang="da-DK" i="1">
                            <a:latin typeface="Cambria Math"/>
                          </a:rPr>
                          <m:t>(</m:t>
                        </m:r>
                        <m:r>
                          <a:rPr lang="en-US" i="1">
                            <a:latin typeface="Cambria Math" panose="02040503050406030204" pitchFamily="18" charset="0"/>
                          </a:rPr>
                          <m:t>𝑥</m:t>
                        </m:r>
                      </m:e>
                    </m:d>
                  </m:oMath>
                </a14:m>
                <a:r>
                  <a:rPr lang="en-GB"/>
                  <a:t> overhovedet en tæthedsfunktion (evt. hjemmearbejde)?</a:t>
                </a:r>
                <a:br>
                  <a:rPr lang="en-GB"/>
                </a:br>
                <a:endParaRPr lang="en-GB"/>
              </a:p>
              <a:p>
                <a:pPr marL="0" indent="0">
                  <a:buNone/>
                </a:pPr>
                <a:endParaRPr lang="en-GB"/>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10</a:t>
            </a:fld>
            <a:endParaRPr lang="da-DK" dirty="0">
              <a:solidFill>
                <a:prstClr val="black">
                  <a:tint val="75000"/>
                </a:prstClr>
              </a:solidFill>
            </a:endParaRPr>
          </a:p>
        </p:txBody>
      </p:sp>
      <p:pic>
        <p:nvPicPr>
          <p:cNvPr id="7" name="Picture 6"/>
          <p:cNvPicPr>
            <a:picLocks noChangeAspect="1"/>
          </p:cNvPicPr>
          <p:nvPr/>
        </p:nvPicPr>
        <p:blipFill>
          <a:blip r:embed="rId3"/>
          <a:stretch>
            <a:fillRect/>
          </a:stretch>
        </p:blipFill>
        <p:spPr>
          <a:xfrm>
            <a:off x="4689496" y="1916832"/>
            <a:ext cx="3656755" cy="2304256"/>
          </a:xfrm>
          <a:prstGeom prst="rect">
            <a:avLst/>
          </a:prstGeom>
        </p:spPr>
      </p:pic>
    </p:spTree>
    <p:extLst>
      <p:ext uri="{BB962C8B-B14F-4D97-AF65-F5344CB8AC3E}">
        <p14:creationId xmlns:p14="http://schemas.microsoft.com/office/powerpoint/2010/main" val="35244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Normalfordelingen</a:t>
            </a:r>
            <a:endParaRPr lang="en-GB"/>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7000" t="18199" r="7601" b="17402"/>
          <a:stretch/>
        </p:blipFill>
        <p:spPr>
          <a:xfrm>
            <a:off x="2377076" y="3212976"/>
            <a:ext cx="4392488" cy="3312368"/>
          </a:xfrm>
        </p:spPr>
      </p:pic>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11</a:t>
            </a:fld>
            <a:endParaRPr lang="da-DK" dirty="0">
              <a:solidFill>
                <a:prstClr val="black">
                  <a:tint val="75000"/>
                </a:prstClr>
              </a:solidFill>
            </a:endParaRPr>
          </a:p>
        </p:txBody>
      </p:sp>
      <p:sp>
        <p:nvSpPr>
          <p:cNvPr id="6" name="Rectangle 5"/>
          <p:cNvSpPr/>
          <p:nvPr/>
        </p:nvSpPr>
        <p:spPr>
          <a:xfrm>
            <a:off x="2158412" y="1555970"/>
            <a:ext cx="4880396" cy="4249294"/>
          </a:xfrm>
          <a:prstGeom prst="rect">
            <a:avLst/>
          </a:prstGeom>
          <a:noFill/>
        </p:spPr>
        <p:txBody>
          <a:bodyPr wrap="none" lIns="91440" tIns="45720" rIns="91440" bIns="45720">
            <a:prstTxWarp prst="textArchUp">
              <a:avLst/>
            </a:prstTxWarp>
            <a:spAutoFit/>
            <a:scene3d>
              <a:camera prst="orthographicFront"/>
              <a:lightRig rig="threePt" dir="t"/>
            </a:scene3d>
            <a:sp3d>
              <a:bevelB w="38100" h="38100"/>
            </a:sp3d>
          </a:bodyPr>
          <a:lstStyle/>
          <a:p>
            <a:r>
              <a:rPr lang="da-DK" sz="5400">
                <a:effectLst/>
              </a:rPr>
              <a:t>Verdens vigtigste fordeling</a:t>
            </a:r>
          </a:p>
        </p:txBody>
      </p:sp>
    </p:spTree>
    <p:extLst>
      <p:ext uri="{BB962C8B-B14F-4D97-AF65-F5344CB8AC3E}">
        <p14:creationId xmlns:p14="http://schemas.microsoft.com/office/powerpoint/2010/main" val="84308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Normalfordelingen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da-DK" sz="2200"/>
                  <a:t>Egenskaber</a:t>
                </a:r>
                <a:r>
                  <a:rPr lang="da-DK" sz="2200" dirty="0"/>
                  <a:t>: Klokkeformet, symmetrisk omkring middelværdien</a:t>
                </a:r>
              </a:p>
              <a:p>
                <a:r>
                  <a:rPr lang="da-DK" sz="2200" dirty="0">
                    <a:solidFill>
                      <a:schemeClr val="tx2"/>
                    </a:solidFill>
                  </a:rPr>
                  <a:t>Tæthedsfunktion pdf</a:t>
                </a:r>
                <a:r>
                  <a:rPr lang="da-DK" sz="2200" dirty="0"/>
                  <a:t>:</a:t>
                </a:r>
                <a:br>
                  <a:rPr lang="da-DK" sz="2200" dirty="0"/>
                </a:br>
                <a:br>
                  <a:rPr lang="da-DK" sz="2200" dirty="0"/>
                </a:br>
                <a14:m>
                  <m:oMath xmlns:m="http://schemas.openxmlformats.org/officeDocument/2006/math">
                    <m:r>
                      <a:rPr lang="da-DK" i="1">
                        <a:latin typeface="Cambria Math"/>
                      </a:rPr>
                      <m:t>𝑓</m:t>
                    </m:r>
                    <m:d>
                      <m:dPr>
                        <m:ctrlPr>
                          <a:rPr lang="da-DK" i="1">
                            <a:latin typeface="Cambria Math" panose="02040503050406030204" pitchFamily="18" charset="0"/>
                          </a:rPr>
                        </m:ctrlPr>
                      </m:dPr>
                      <m:e>
                        <m:r>
                          <a:rPr lang="en-US" i="1">
                            <a:latin typeface="Cambria Math" panose="02040503050406030204" pitchFamily="18" charset="0"/>
                          </a:rPr>
                          <m:t>𝑥</m:t>
                        </m:r>
                      </m:e>
                    </m:d>
                    <m:r>
                      <a:rPr lang="da-DK" i="1">
                        <a:latin typeface="Cambria Math"/>
                      </a:rPr>
                      <m:t>=</m:t>
                    </m:r>
                    <m:r>
                      <a:rPr lang="da-DK" i="1">
                        <a:latin typeface="Cambria Math"/>
                      </a:rPr>
                      <m:t>𝑓</m:t>
                    </m:r>
                    <m:d>
                      <m:dPr>
                        <m:ctrlPr>
                          <a:rPr lang="da-DK"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da-DK" i="1">
                        <a:latin typeface="Cambria Math"/>
                      </a:rPr>
                      <m:t>=</m:t>
                    </m:r>
                    <m:f>
                      <m:fPr>
                        <m:ctrlPr>
                          <a:rPr lang="da-DK" sz="2200" b="0" i="1" smtClean="0">
                            <a:latin typeface="Cambria Math" panose="02040503050406030204" pitchFamily="18" charset="0"/>
                          </a:rPr>
                        </m:ctrlPr>
                      </m:fPr>
                      <m:num>
                        <m:r>
                          <a:rPr lang="da-DK" sz="2200" b="0" i="1" smtClean="0">
                            <a:latin typeface="Cambria Math"/>
                          </a:rPr>
                          <m:t>1</m:t>
                        </m:r>
                      </m:num>
                      <m:den>
                        <m:rad>
                          <m:radPr>
                            <m:degHide m:val="on"/>
                            <m:ctrlPr>
                              <a:rPr lang="da-DK" sz="2200" b="0" i="1" smtClean="0">
                                <a:latin typeface="Cambria Math" panose="02040503050406030204" pitchFamily="18" charset="0"/>
                              </a:rPr>
                            </m:ctrlPr>
                          </m:radPr>
                          <m:deg/>
                          <m:e>
                            <m:r>
                              <a:rPr lang="da-DK" sz="2200" b="0" i="1" smtClean="0">
                                <a:latin typeface="Cambria Math"/>
                              </a:rPr>
                              <m:t>2</m:t>
                            </m:r>
                            <m:r>
                              <a:rPr lang="da-DK" sz="2200" b="0" i="1" smtClean="0">
                                <a:latin typeface="Cambria Math"/>
                                <a:ea typeface="Cambria Math"/>
                              </a:rPr>
                              <m:t>𝜋</m:t>
                            </m:r>
                            <m:sSup>
                              <m:sSupPr>
                                <m:ctrlPr>
                                  <a:rPr lang="da-DK" sz="2200" b="0" i="1" smtClean="0">
                                    <a:latin typeface="Cambria Math" panose="02040503050406030204" pitchFamily="18" charset="0"/>
                                    <a:ea typeface="Cambria Math"/>
                                  </a:rPr>
                                </m:ctrlPr>
                              </m:sSupPr>
                              <m:e>
                                <m:r>
                                  <a:rPr lang="da-DK" sz="2200" b="0" i="1" smtClean="0">
                                    <a:latin typeface="Cambria Math"/>
                                    <a:ea typeface="Cambria Math"/>
                                  </a:rPr>
                                  <m:t>𝜎</m:t>
                                </m:r>
                              </m:e>
                              <m:sup>
                                <m:r>
                                  <a:rPr lang="da-DK" sz="2200" b="0" i="1" smtClean="0">
                                    <a:latin typeface="Cambria Math"/>
                                    <a:ea typeface="Cambria Math"/>
                                  </a:rPr>
                                  <m:t>2</m:t>
                                </m:r>
                              </m:sup>
                            </m:sSup>
                          </m:e>
                        </m:rad>
                      </m:den>
                    </m:f>
                    <m:r>
                      <a:rPr lang="da-DK" sz="2200" b="0" i="1" smtClean="0">
                        <a:latin typeface="Cambria Math"/>
                      </a:rPr>
                      <m:t> </m:t>
                    </m:r>
                    <m:r>
                      <m:rPr>
                        <m:nor/>
                      </m:rPr>
                      <a:rPr lang="da-DK" sz="2200" b="0" i="0" smtClean="0">
                        <a:latin typeface="Cambria Math"/>
                      </a:rPr>
                      <m:t>exp</m:t>
                    </m:r>
                    <m:d>
                      <m:dPr>
                        <m:ctrlPr>
                          <a:rPr lang="da-DK" sz="2200" b="0" i="1" smtClean="0">
                            <a:latin typeface="Cambria Math" panose="02040503050406030204" pitchFamily="18" charset="0"/>
                          </a:rPr>
                        </m:ctrlPr>
                      </m:dPr>
                      <m:e>
                        <m:r>
                          <a:rPr lang="da-DK" sz="2200" b="0" i="1" smtClean="0">
                            <a:latin typeface="Cambria Math"/>
                          </a:rPr>
                          <m:t>−</m:t>
                        </m:r>
                        <m:f>
                          <m:fP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2</m:t>
                            </m:r>
                          </m:den>
                        </m:f>
                        <m:sSup>
                          <m:sSupPr>
                            <m:ctrlPr>
                              <a:rPr lang="da-DK" sz="2200" b="0" i="1" smtClean="0">
                                <a:latin typeface="Cambria Math" panose="02040503050406030204" pitchFamily="18" charset="0"/>
                              </a:rPr>
                            </m:ctrlPr>
                          </m:sSupPr>
                          <m:e>
                            <m:d>
                              <m:dPr>
                                <m:ctrlPr>
                                  <a:rPr lang="da-DK" sz="2200" b="0" i="1" smtClean="0">
                                    <a:latin typeface="Cambria Math" panose="02040503050406030204" pitchFamily="18" charset="0"/>
                                  </a:rPr>
                                </m:ctrlPr>
                              </m:dPr>
                              <m:e>
                                <m:f>
                                  <m:fPr>
                                    <m:ctrlPr>
                                      <a:rPr lang="da-DK" sz="2200" b="0" i="1" smtClean="0">
                                        <a:latin typeface="Cambria Math" panose="02040503050406030204" pitchFamily="18" charset="0"/>
                                      </a:rPr>
                                    </m:ctrlPr>
                                  </m:fPr>
                                  <m:num>
                                    <m:r>
                                      <a:rPr lang="en-US" sz="2200" b="0" i="1" smtClean="0">
                                        <a:latin typeface="Cambria Math" panose="02040503050406030204" pitchFamily="18" charset="0"/>
                                      </a:rPr>
                                      <m:t>𝑥</m:t>
                                    </m:r>
                                    <m:r>
                                      <a:rPr lang="da-DK" sz="2200" b="0" i="1" smtClean="0">
                                        <a:latin typeface="Cambria Math"/>
                                      </a:rPr>
                                      <m:t>−</m:t>
                                    </m:r>
                                    <m:r>
                                      <a:rPr lang="da-DK" sz="2200" b="0" i="1" smtClean="0">
                                        <a:latin typeface="Cambria Math"/>
                                        <a:ea typeface="Cambria Math"/>
                                      </a:rPr>
                                      <m:t>𝜇</m:t>
                                    </m:r>
                                  </m:num>
                                  <m:den>
                                    <m:r>
                                      <a:rPr lang="da-DK" sz="2200" b="0" i="1" smtClean="0">
                                        <a:latin typeface="Cambria Math"/>
                                        <a:ea typeface="Cambria Math"/>
                                      </a:rPr>
                                      <m:t>𝜎</m:t>
                                    </m:r>
                                  </m:den>
                                </m:f>
                              </m:e>
                            </m:d>
                          </m:e>
                          <m:sup>
                            <m:r>
                              <a:rPr lang="da-DK" sz="2200" b="0" i="1" smtClean="0">
                                <a:latin typeface="Cambria Math"/>
                              </a:rPr>
                              <m:t>2</m:t>
                            </m:r>
                          </m:sup>
                        </m:sSup>
                      </m:e>
                    </m:d>
                  </m:oMath>
                </a14:m>
                <a:br>
                  <a:rPr lang="da-DK" sz="2200" dirty="0"/>
                </a:br>
                <a:br>
                  <a:rPr lang="da-DK" sz="2200" dirty="0"/>
                </a:br>
                <a:endParaRPr lang="da-DK" sz="2200" dirty="0"/>
              </a:p>
              <a:p>
                <a:pPr>
                  <a:buFont typeface="Arial" panose="020B0604020202020204" pitchFamily="34" charset="0"/>
                  <a:buChar char="•"/>
                </a:pPr>
                <a:r>
                  <a:rPr lang="da-DK" sz="2200" dirty="0"/>
                  <a:t>Bemærk at </a:t>
                </a:r>
                <a14:m>
                  <m:oMath xmlns:m="http://schemas.openxmlformats.org/officeDocument/2006/math">
                    <m:r>
                      <a:rPr lang="da-DK" sz="2200" i="1" smtClean="0">
                        <a:latin typeface="Cambria Math"/>
                        <a:ea typeface="Cambria Math"/>
                      </a:rPr>
                      <m:t>𝜇</m:t>
                    </m:r>
                    <m:r>
                      <m:rPr>
                        <m:nor/>
                      </m:rPr>
                      <a:rPr lang="da-DK" sz="2200" b="0" i="0" smtClean="0">
                        <a:latin typeface="Cambria Math"/>
                        <a:ea typeface="Cambria Math"/>
                      </a:rPr>
                      <m:t> </m:t>
                    </m:r>
                    <m:r>
                      <m:rPr>
                        <m:nor/>
                      </m:rPr>
                      <a:rPr lang="da-DK" sz="2200" b="0" i="0" smtClean="0">
                        <a:latin typeface="Cambria Math"/>
                        <a:ea typeface="Cambria Math"/>
                      </a:rPr>
                      <m:t>og</m:t>
                    </m:r>
                    <m:r>
                      <m:rPr>
                        <m:nor/>
                      </m:rPr>
                      <a:rPr lang="da-DK" sz="2200" b="0" i="0" smtClean="0">
                        <a:latin typeface="Cambria Math"/>
                        <a:ea typeface="Cambria Math"/>
                      </a:rPr>
                      <m:t> </m:t>
                    </m:r>
                    <m:r>
                      <a:rPr lang="da-DK" sz="2200" b="0" i="1" smtClean="0">
                        <a:latin typeface="Cambria Math"/>
                        <a:ea typeface="Cambria Math"/>
                      </a:rPr>
                      <m:t>𝜎</m:t>
                    </m:r>
                  </m:oMath>
                </a14:m>
                <a:r>
                  <a:rPr lang="da-DK" sz="2200" dirty="0"/>
                  <a:t> er </a:t>
                </a:r>
                <a:br>
                  <a:rPr lang="da-DK" sz="2200" dirty="0"/>
                </a:br>
                <a:r>
                  <a:rPr lang="da-DK" sz="2200" dirty="0"/>
                  <a:t>parametre </a:t>
                </a:r>
                <a:r>
                  <a:rPr lang="da-DK" sz="2200"/>
                  <a:t>af tætheds-</a:t>
                </a:r>
                <a:br>
                  <a:rPr lang="da-DK" sz="2200"/>
                </a:br>
                <a:r>
                  <a:rPr lang="da-DK" sz="2200"/>
                  <a:t>funktionen, så </a:t>
                </a:r>
                <a:r>
                  <a:rPr lang="da-DK" sz="2200" dirty="0"/>
                  <a:t>de skal </a:t>
                </a:r>
                <a:r>
                  <a:rPr lang="da-DK" sz="2200"/>
                  <a:t>ikke </a:t>
                </a:r>
                <a:br>
                  <a:rPr lang="da-DK" sz="2200"/>
                </a:br>
                <a:r>
                  <a:rPr lang="da-DK" sz="2200"/>
                  <a:t>beregnes</a:t>
                </a:r>
                <a:r>
                  <a:rPr lang="da-DK" sz="2200" dirty="0"/>
                  <a:t>. </a:t>
                </a:r>
                <a:br>
                  <a:rPr lang="da-DK" sz="2200" dirty="0"/>
                </a:br>
                <a:r>
                  <a:rPr lang="da-DK" sz="2200" dirty="0"/>
                  <a:t>Derimod afhænger </a:t>
                </a:r>
                <a:br>
                  <a:rPr lang="da-DK" sz="2200" dirty="0"/>
                </a:br>
                <a:r>
                  <a:rPr lang="da-DK" sz="2200" dirty="0"/>
                  <a:t>klokkeformen af </a:t>
                </a:r>
                <a14:m>
                  <m:oMath xmlns:m="http://schemas.openxmlformats.org/officeDocument/2006/math">
                    <m:r>
                      <a:rPr lang="da-DK" sz="2200" i="1">
                        <a:latin typeface="Cambria Math"/>
                        <a:ea typeface="Cambria Math"/>
                      </a:rPr>
                      <m:t>𝜇</m:t>
                    </m:r>
                    <m:r>
                      <m:rPr>
                        <m:nor/>
                      </m:rPr>
                      <a:rPr lang="da-DK" sz="2200">
                        <a:latin typeface="Cambria Math"/>
                        <a:ea typeface="Cambria Math"/>
                      </a:rPr>
                      <m:t> </m:t>
                    </m:r>
                    <m:r>
                      <m:rPr>
                        <m:nor/>
                      </m:rPr>
                      <a:rPr lang="da-DK" sz="2200">
                        <a:latin typeface="Cambria Math"/>
                        <a:ea typeface="Cambria Math"/>
                      </a:rPr>
                      <m:t>og</m:t>
                    </m:r>
                    <m:r>
                      <m:rPr>
                        <m:nor/>
                      </m:rPr>
                      <a:rPr lang="da-DK" sz="2200">
                        <a:latin typeface="Cambria Math"/>
                        <a:ea typeface="Cambria Math"/>
                      </a:rPr>
                      <m:t> </m:t>
                    </m:r>
                    <m:r>
                      <a:rPr lang="da-DK" sz="2200" i="1">
                        <a:latin typeface="Cambria Math"/>
                        <a:ea typeface="Cambria Math"/>
                      </a:rPr>
                      <m:t>𝜎</m:t>
                    </m:r>
                    <m:r>
                      <a:rPr lang="da-DK" sz="2200" b="0" i="1" smtClean="0">
                        <a:latin typeface="Cambria Math"/>
                        <a:ea typeface="Cambria Math"/>
                      </a:rPr>
                      <m:t>.</m:t>
                    </m:r>
                  </m:oMath>
                </a14:m>
                <a:endParaRPr lang="da-DK"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a:t>
            </a:fld>
            <a:endParaRPr lang="da-DK"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139" y="3899495"/>
            <a:ext cx="45053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08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da-DK" dirty="0"/>
                  <a:t> Normalfordeling med forskellige</a:t>
                </a:r>
                <a:r>
                  <a:rPr lang="da-DK" b="0" dirty="0"/>
                  <a:t> </a:t>
                </a:r>
                <a14:m>
                  <m:oMath xmlns:m="http://schemas.openxmlformats.org/officeDocument/2006/math">
                    <m:r>
                      <a:rPr lang="da-DK" b="0" i="1">
                        <a:latin typeface="Cambria Math"/>
                        <a:ea typeface="Cambria Math"/>
                      </a:rPr>
                      <m:t>𝜇</m:t>
                    </m:r>
                    <m:r>
                      <m:rPr>
                        <m:nor/>
                      </m:rPr>
                      <a:rPr lang="da-DK" b="0">
                        <a:latin typeface="Cambria Math"/>
                        <a:ea typeface="Cambria Math"/>
                      </a:rPr>
                      <m:t> </m:t>
                    </m:r>
                    <m:r>
                      <m:rPr>
                        <m:nor/>
                      </m:rPr>
                      <a:rPr lang="da-DK" b="0">
                        <a:latin typeface="Cambria Math"/>
                        <a:ea typeface="Cambria Math"/>
                      </a:rPr>
                      <m:t>og</m:t>
                    </m:r>
                    <m:r>
                      <m:rPr>
                        <m:nor/>
                      </m:rPr>
                      <a:rPr lang="da-DK" b="0">
                        <a:latin typeface="Cambria Math"/>
                        <a:ea typeface="Cambria Math"/>
                      </a:rPr>
                      <m:t> </m:t>
                    </m:r>
                    <m:r>
                      <a:rPr lang="da-DK" b="0" i="1">
                        <a:latin typeface="Cambria Math"/>
                        <a:ea typeface="Cambria Math"/>
                      </a:rPr>
                      <m:t>𝜎</m:t>
                    </m:r>
                  </m:oMath>
                </a14:m>
                <a:endParaRPr lang="da-DK" b="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3125" b="-2031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424936" cy="5616624"/>
              </a:xfrm>
            </p:spPr>
            <p:txBody>
              <a:bodyPr/>
              <a:lstStyle/>
              <a:p>
                <a:r>
                  <a:rPr lang="da-DK" dirty="0"/>
                  <a:t>Bemærk: Altid symmetrisk klokkeform omkring </a:t>
                </a:r>
                <a14:m>
                  <m:oMath xmlns:m="http://schemas.openxmlformats.org/officeDocument/2006/math">
                    <m:r>
                      <a:rPr lang="da-DK" i="1">
                        <a:latin typeface="Cambria Math"/>
                        <a:ea typeface="Cambria Math"/>
                      </a:rPr>
                      <m:t>𝜇</m:t>
                    </m:r>
                  </m:oMath>
                </a14:m>
                <a:br>
                  <a:rPr lang="da-DK" dirty="0"/>
                </a:br>
                <a:r>
                  <a:rPr lang="da-DK" dirty="0"/>
                  <a:t>Ændring i </a:t>
                </a:r>
                <a14:m>
                  <m:oMath xmlns:m="http://schemas.openxmlformats.org/officeDocument/2006/math">
                    <m:r>
                      <a:rPr lang="da-DK" i="1">
                        <a:latin typeface="Cambria Math"/>
                        <a:ea typeface="Cambria Math"/>
                      </a:rPr>
                      <m:t>𝜇</m:t>
                    </m:r>
                  </m:oMath>
                </a14:m>
                <a:r>
                  <a:rPr lang="da-DK" dirty="0"/>
                  <a:t> parallelforskyder kurven langs x-aksen (samme form)</a:t>
                </a:r>
                <a:br>
                  <a:rPr lang="da-DK" dirty="0"/>
                </a:br>
                <a:r>
                  <a:rPr lang="da-DK" dirty="0"/>
                  <a:t>Lille værdi af </a:t>
                </a:r>
                <a14:m>
                  <m:oMath xmlns:m="http://schemas.openxmlformats.org/officeDocument/2006/math">
                    <m:r>
                      <a:rPr lang="da-DK" i="1">
                        <a:latin typeface="Cambria Math"/>
                        <a:ea typeface="Cambria Math"/>
                      </a:rPr>
                      <m:t>𝜎</m:t>
                    </m:r>
                  </m:oMath>
                </a14:m>
                <a:r>
                  <a:rPr lang="da-DK" dirty="0"/>
                  <a:t> gør kurven spids og stor værdi gør den flad</a:t>
                </a:r>
              </a:p>
              <a:p>
                <a:r>
                  <a:rPr lang="da-DK"/>
                  <a:t>Hvis </a:t>
                </a:r>
                <a14:m>
                  <m:oMath xmlns:m="http://schemas.openxmlformats.org/officeDocument/2006/math">
                    <m:r>
                      <a:rPr lang="da-DK" i="1" smtClean="0">
                        <a:latin typeface="Cambria Math" panose="02040503050406030204" pitchFamily="18" charset="0"/>
                      </a:rPr>
                      <m:t>𝑋</m:t>
                    </m:r>
                  </m:oMath>
                </a14:m>
                <a:r>
                  <a:rPr lang="da-DK"/>
                  <a:t> </a:t>
                </a:r>
                <a:r>
                  <a:rPr lang="da-DK" dirty="0"/>
                  <a:t>er normalfordelt siger vi, </a:t>
                </a:r>
                <a:r>
                  <a:rPr lang="da-DK"/>
                  <a:t>at </a:t>
                </a:r>
                <a14:m>
                  <m:oMath xmlns:m="http://schemas.openxmlformats.org/officeDocument/2006/math">
                    <m:r>
                      <a:rPr lang="da-DK" i="1" smtClean="0">
                        <a:latin typeface="Cambria Math" panose="02040503050406030204" pitchFamily="18" charset="0"/>
                      </a:rPr>
                      <m:t>𝑋</m:t>
                    </m:r>
                  </m:oMath>
                </a14:m>
                <a:r>
                  <a:rPr lang="da-DK"/>
                  <a:t> </a:t>
                </a:r>
                <a:r>
                  <a:rPr lang="da-DK" dirty="0"/>
                  <a:t>er </a:t>
                </a:r>
                <a14:m>
                  <m:oMath xmlns:m="http://schemas.openxmlformats.org/officeDocument/2006/math">
                    <m:r>
                      <a:rPr lang="da-DK" b="0" i="1" smtClean="0">
                        <a:solidFill>
                          <a:schemeClr val="accent1">
                            <a:lumMod val="75000"/>
                          </a:schemeClr>
                        </a:solidFill>
                        <a:latin typeface="Cambria Math"/>
                      </a:rPr>
                      <m:t>𝑁</m:t>
                    </m:r>
                    <m:r>
                      <a:rPr lang="da-DK" b="0" i="1" smtClean="0">
                        <a:solidFill>
                          <a:schemeClr val="accent1">
                            <a:lumMod val="75000"/>
                          </a:schemeClr>
                        </a:solidFill>
                        <a:latin typeface="Cambria Math"/>
                      </a:rPr>
                      <m:t>(</m:t>
                    </m:r>
                    <m:r>
                      <a:rPr lang="da-DK" b="0" i="1" smtClean="0">
                        <a:solidFill>
                          <a:schemeClr val="accent1">
                            <a:lumMod val="75000"/>
                          </a:schemeClr>
                        </a:solidFill>
                        <a:latin typeface="Cambria Math"/>
                        <a:ea typeface="Cambria Math"/>
                      </a:rPr>
                      <m:t>𝜇</m:t>
                    </m:r>
                    <m:r>
                      <a:rPr lang="da-DK" b="0" i="1" smtClean="0">
                        <a:solidFill>
                          <a:schemeClr val="accent1">
                            <a:lumMod val="75000"/>
                          </a:schemeClr>
                        </a:solidFill>
                        <a:latin typeface="Cambria Math"/>
                        <a:ea typeface="Cambria Math"/>
                      </a:rPr>
                      <m:t>,</m:t>
                    </m:r>
                    <m:r>
                      <a:rPr lang="da-DK" i="1">
                        <a:solidFill>
                          <a:schemeClr val="accent1">
                            <a:lumMod val="75000"/>
                          </a:schemeClr>
                        </a:solidFill>
                        <a:latin typeface="Cambria Math"/>
                        <a:ea typeface="Cambria Math"/>
                      </a:rPr>
                      <m:t>𝜎</m:t>
                    </m:r>
                    <m:r>
                      <a:rPr lang="da-DK" b="0" i="1" smtClean="0">
                        <a:solidFill>
                          <a:schemeClr val="accent1">
                            <a:lumMod val="75000"/>
                          </a:schemeClr>
                        </a:solidFill>
                        <a:latin typeface="Cambria Math"/>
                        <a:ea typeface="Cambria Math"/>
                      </a:rPr>
                      <m:t>)</m:t>
                    </m:r>
                  </m:oMath>
                </a14:m>
                <a:r>
                  <a:rPr lang="da-DK" dirty="0"/>
                  <a:t>. </a:t>
                </a:r>
              </a:p>
              <a:p>
                <a:pPr marL="0" indent="0">
                  <a:buNone/>
                </a:pP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a:t>
            </a:fld>
            <a:endParaRPr lang="da-DK" dirty="0"/>
          </a:p>
        </p:txBody>
      </p:sp>
      <p:pic>
        <p:nvPicPr>
          <p:cNvPr id="1026" name="Picture 2" descr="http://upload.wikimedia.org/wikipedia/commons/thumb/1/1b/Normal_distribution_pdf.png/800px-Normal_distribution_pd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2834934"/>
            <a:ext cx="5112568" cy="383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4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Fordeling af sandsynlighedsmassen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6165304"/>
                <a:ext cx="8424936" cy="576064"/>
              </a:xfrm>
            </p:spPr>
            <p:txBody>
              <a:bodyPr/>
              <a:lstStyle/>
              <a:p>
                <a:r>
                  <a:rPr lang="da-DK" dirty="0"/>
                  <a:t>Den empiriske regel: 99.73% af observationer ligger indenfor </a:t>
                </a:r>
                <a14:m>
                  <m:oMath xmlns:m="http://schemas.openxmlformats.org/officeDocument/2006/math">
                    <m:r>
                      <a:rPr lang="da-DK" i="1" smtClean="0">
                        <a:latin typeface="Cambria Math"/>
                        <a:ea typeface="Cambria Math"/>
                      </a:rPr>
                      <m:t>𝜇</m:t>
                    </m:r>
                    <m:r>
                      <a:rPr lang="da-DK" i="1" smtClean="0">
                        <a:latin typeface="Cambria Math"/>
                        <a:ea typeface="Cambria Math"/>
                      </a:rPr>
                      <m:t>±3</m:t>
                    </m:r>
                    <m:r>
                      <a:rPr lang="da-DK" b="0" i="1" smtClean="0">
                        <a:latin typeface="Cambria Math"/>
                        <a:ea typeface="Cambria Math"/>
                      </a:rPr>
                      <m:t>𝜎</m:t>
                    </m:r>
                  </m:oMath>
                </a14:m>
                <a:r>
                  <a:rPr lang="da-DK"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6165304"/>
                <a:ext cx="8424936" cy="576064"/>
              </a:xfrm>
              <a:blipFill rotWithShape="1">
                <a:blip r:embed="rId3"/>
                <a:stretch>
                  <a:fillRect l="-868" t="-6316" r="-217"/>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14</a:t>
            </a:fld>
            <a:endParaRPr lang="da-DK" dirty="0"/>
          </a:p>
        </p:txBody>
      </p:sp>
      <p:pic>
        <p:nvPicPr>
          <p:cNvPr id="4100" name="Picture 4" descr="http://www.syque.com/quality_tools/toolbook/Variation/Image37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412776"/>
            <a:ext cx="6491332" cy="465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5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424936" cy="778098"/>
          </a:xfrm>
        </p:spPr>
        <p:txBody>
          <a:bodyPr/>
          <a:lstStyle/>
          <a:p>
            <a:r>
              <a:rPr lang="da-DK"/>
              <a:t>Normalfordeling og boksplot</a:t>
            </a:r>
          </a:p>
        </p:txBody>
      </p:sp>
      <p:sp>
        <p:nvSpPr>
          <p:cNvPr id="3" name="Content Placeholder 2"/>
          <p:cNvSpPr>
            <a:spLocks noGrp="1"/>
          </p:cNvSpPr>
          <p:nvPr>
            <p:ph idx="1"/>
          </p:nvPr>
        </p:nvSpPr>
        <p:spPr/>
        <p:txBody>
          <a:bodyPr/>
          <a:lstStyle/>
          <a:p>
            <a:pPr marL="0" indent="0">
              <a:buNone/>
            </a:pPr>
            <a:r>
              <a:rPr lang="da-DK"/>
              <a:t> </a:t>
            </a:r>
          </a:p>
        </p:txBody>
      </p:sp>
      <p:sp>
        <p:nvSpPr>
          <p:cNvPr id="4" name="Slide Number Placeholder 3"/>
          <p:cNvSpPr>
            <a:spLocks noGrp="1"/>
          </p:cNvSpPr>
          <p:nvPr>
            <p:ph type="sldNum" sz="quarter" idx="12"/>
          </p:nvPr>
        </p:nvSpPr>
        <p:spPr/>
        <p:txBody>
          <a:bodyPr/>
          <a:lstStyle/>
          <a:p>
            <a:fld id="{2CD97C06-EC96-4259-9516-82894ECCBF7D}" type="slidenum">
              <a:rPr lang="da-DK" smtClean="0"/>
              <a:t>15</a:t>
            </a:fld>
            <a:endParaRPr lang="da-DK"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144" y="908721"/>
            <a:ext cx="5423939"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25052" y="2606199"/>
            <a:ext cx="6787308" cy="4207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1331640" y="4941168"/>
            <a:ext cx="6633120" cy="187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17620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Anvendelse af normalfordelingen</a:t>
            </a:r>
          </a:p>
        </p:txBody>
      </p:sp>
      <p:sp>
        <p:nvSpPr>
          <p:cNvPr id="3" name="Content Placeholder 2"/>
          <p:cNvSpPr>
            <a:spLocks noGrp="1"/>
          </p:cNvSpPr>
          <p:nvPr>
            <p:ph idx="1"/>
          </p:nvPr>
        </p:nvSpPr>
        <p:spPr>
          <a:xfrm>
            <a:off x="467544" y="1124744"/>
            <a:ext cx="8424936" cy="5616624"/>
          </a:xfrm>
        </p:spPr>
        <p:txBody>
          <a:bodyPr/>
          <a:lstStyle/>
          <a:p>
            <a:pPr marL="0" indent="0">
              <a:buNone/>
            </a:pPr>
            <a:r>
              <a:rPr lang="da-DK" dirty="0"/>
              <a:t>Normalfordelingen kan bruges til at beskrive variationen i mange fysiske og biologiske egenskaber, f.eks. menneskers højde</a:t>
            </a:r>
          </a:p>
        </p:txBody>
      </p:sp>
      <p:sp>
        <p:nvSpPr>
          <p:cNvPr id="4" name="Slide Number Placeholder 3"/>
          <p:cNvSpPr>
            <a:spLocks noGrp="1"/>
          </p:cNvSpPr>
          <p:nvPr>
            <p:ph type="sldNum" sz="quarter" idx="12"/>
          </p:nvPr>
        </p:nvSpPr>
        <p:spPr/>
        <p:txBody>
          <a:bodyPr/>
          <a:lstStyle/>
          <a:p>
            <a:fld id="{2CD97C06-EC96-4259-9516-82894ECCBF7D}" type="slidenum">
              <a:rPr lang="da-DK" smtClean="0"/>
              <a:t>16</a:t>
            </a:fld>
            <a:endParaRPr lang="da-DK" dirty="0"/>
          </a:p>
        </p:txBody>
      </p:sp>
      <p:pic>
        <p:nvPicPr>
          <p:cNvPr id="2050" name="Picture 2" descr="http://www.denstoredanske.dk/@api/deki/files/21394/=441154.5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132856"/>
            <a:ext cx="8208912" cy="426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Anvendelse af normalfordelingen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da-DK" dirty="0"/>
                  <a:t>Gentagne målinger har måleusikkerhed. Måleusikkerheden afhænger bl.a. af måleudstyrets præcision</a:t>
                </a:r>
              </a:p>
              <a:p>
                <a:pPr>
                  <a:buFont typeface="Arial" panose="020B0604020202020204" pitchFamily="34" charset="0"/>
                  <a:buChar char="•"/>
                </a:pPr>
                <a:r>
                  <a:rPr lang="da-DK" dirty="0"/>
                  <a:t>Vi har målte data: </a:t>
                </a:r>
                <a14:m>
                  <m:oMath xmlns:m="http://schemas.openxmlformats.org/officeDocument/2006/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1</m:t>
                        </m:r>
                      </m:sub>
                    </m:sSub>
                    <m:r>
                      <a:rPr lang="da-DK" b="0" i="1" smtClean="0">
                        <a:latin typeface="Cambria Math"/>
                      </a:rPr>
                      <m:t>,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2</m:t>
                        </m:r>
                      </m:sub>
                    </m:sSub>
                    <m:r>
                      <a:rPr lang="da-DK" b="0" i="1" smtClean="0">
                        <a:latin typeface="Cambria Math"/>
                      </a:rPr>
                      <m:t>, …, </m:t>
                    </m:r>
                    <m:sSub>
                      <m:sSubPr>
                        <m:ctrlPr>
                          <a:rPr lang="da-DK" b="0" i="1" smtClean="0">
                            <a:latin typeface="Cambria Math" panose="02040503050406030204" pitchFamily="18" charset="0"/>
                          </a:rPr>
                        </m:ctrlPr>
                      </m:sSubPr>
                      <m:e>
                        <m:r>
                          <a:rPr lang="da-DK" b="0" i="1" smtClean="0">
                            <a:latin typeface="Cambria Math"/>
                          </a:rPr>
                          <m:t>𝑥</m:t>
                        </m:r>
                      </m:e>
                      <m:sub>
                        <m:r>
                          <a:rPr lang="da-DK" b="0" i="1" smtClean="0">
                            <a:latin typeface="Cambria Math"/>
                          </a:rPr>
                          <m:t>𝑛</m:t>
                        </m:r>
                      </m:sub>
                    </m:sSub>
                  </m:oMath>
                </a14:m>
                <a:endParaRPr lang="da-DK" dirty="0"/>
              </a:p>
              <a:p>
                <a:pPr>
                  <a:buFont typeface="Arial" panose="020B0604020202020204" pitchFamily="34" charset="0"/>
                  <a:buChar char="•"/>
                </a:pPr>
                <a:r>
                  <a:rPr lang="da-DK" dirty="0"/>
                  <a:t>Vi kan modellere dette som</a:t>
                </a:r>
                <a:br>
                  <a:rPr lang="da-DK" dirty="0"/>
                </a:br>
                <a:r>
                  <a:rPr lang="da-DK" dirty="0"/>
                  <a:t>	</a:t>
                </a:r>
                <a14:m>
                  <m:oMath xmlns:m="http://schemas.openxmlformats.org/officeDocument/2006/math">
                    <m:sSub>
                      <m:sSubPr>
                        <m:ctrlPr>
                          <a:rPr lang="da-DK" i="1" smtClean="0">
                            <a:latin typeface="Cambria Math" panose="02040503050406030204" pitchFamily="18" charset="0"/>
                          </a:rPr>
                        </m:ctrlPr>
                      </m:sSubPr>
                      <m:e>
                        <m:r>
                          <a:rPr lang="da-DK" b="0" i="1" smtClean="0">
                            <a:latin typeface="Cambria Math"/>
                          </a:rPr>
                          <m:t>𝑥</m:t>
                        </m:r>
                      </m:e>
                      <m:sub>
                        <m:r>
                          <a:rPr lang="da-DK" b="0" i="1" smtClean="0">
                            <a:latin typeface="Cambria Math"/>
                          </a:rPr>
                          <m:t>𝑖</m:t>
                        </m:r>
                      </m:sub>
                    </m:sSub>
                    <m:r>
                      <a:rPr lang="da-DK" b="0" i="1" smtClean="0">
                        <a:latin typeface="Cambria Math"/>
                      </a:rPr>
                      <m:t>=</m:t>
                    </m:r>
                    <m:sSub>
                      <m:sSubPr>
                        <m:ctrlPr>
                          <a:rPr lang="da-DK" b="0" i="1" smtClean="0">
                            <a:latin typeface="Cambria Math" panose="02040503050406030204" pitchFamily="18" charset="0"/>
                          </a:rPr>
                        </m:ctrlPr>
                      </m:sSubPr>
                      <m:e>
                        <m:r>
                          <a:rPr lang="da-DK" b="0" i="1" smtClean="0">
                            <a:latin typeface="Cambria Math"/>
                          </a:rPr>
                          <m:t>𝑥</m:t>
                        </m:r>
                      </m:e>
                      <m:sub>
                        <m:r>
                          <m:rPr>
                            <m:nor/>
                          </m:rPr>
                          <a:rPr lang="da-DK" b="0" i="0" smtClean="0">
                            <a:latin typeface="Cambria Math"/>
                          </a:rPr>
                          <m:t>sand</m:t>
                        </m:r>
                      </m:sub>
                    </m:sSub>
                    <m:r>
                      <a:rPr lang="da-DK" b="0" i="1" smtClean="0">
                        <a:latin typeface="Cambria Math"/>
                        <a:ea typeface="Cambria Math"/>
                      </a:rPr>
                      <m:t>+ </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𝜖</m:t>
                        </m:r>
                      </m:e>
                      <m:sub>
                        <m:r>
                          <a:rPr lang="da-DK" b="0" i="1" smtClean="0">
                            <a:latin typeface="Cambria Math"/>
                            <a:ea typeface="Cambria Math"/>
                          </a:rPr>
                          <m:t>𝑖</m:t>
                        </m:r>
                      </m:sub>
                    </m:sSub>
                    <m:r>
                      <a:rPr lang="da-DK" b="0" i="1" smtClean="0">
                        <a:latin typeface="Cambria Math"/>
                        <a:ea typeface="Cambria Math"/>
                      </a:rPr>
                      <m:t> </m:t>
                    </m:r>
                    <m:r>
                      <m:rPr>
                        <m:nor/>
                      </m:rPr>
                      <a:rPr lang="da-DK" b="0" i="0" smtClean="0">
                        <a:latin typeface="Cambria Math"/>
                        <a:ea typeface="Cambria Math"/>
                      </a:rPr>
                      <m:t>   </m:t>
                    </m:r>
                    <m:r>
                      <m:rPr>
                        <m:nor/>
                      </m:rPr>
                      <a:rPr lang="da-DK" b="0" i="0" smtClean="0">
                        <a:latin typeface="Cambria Math"/>
                        <a:ea typeface="Cambria Math"/>
                      </a:rPr>
                      <m:t>for</m:t>
                    </m:r>
                    <m:r>
                      <m:rPr>
                        <m:nor/>
                      </m:rPr>
                      <a:rPr lang="da-DK" b="0" i="0" smtClean="0">
                        <a:latin typeface="Cambria Math"/>
                        <a:ea typeface="Cambria Math"/>
                      </a:rPr>
                      <m:t>  </m:t>
                    </m:r>
                    <m:r>
                      <a:rPr lang="da-DK" b="0" i="1" smtClean="0">
                        <a:latin typeface="Cambria Math"/>
                        <a:ea typeface="Cambria Math"/>
                      </a:rPr>
                      <m:t>𝑖</m:t>
                    </m:r>
                    <m:r>
                      <a:rPr lang="da-DK" b="0" i="1" smtClean="0">
                        <a:latin typeface="Cambria Math"/>
                        <a:ea typeface="Cambria Math"/>
                      </a:rPr>
                      <m:t>=1, 2, …, </m:t>
                    </m:r>
                    <m:r>
                      <a:rPr lang="da-DK" b="0" i="1" smtClean="0">
                        <a:latin typeface="Cambria Math"/>
                        <a:ea typeface="Cambria Math"/>
                      </a:rPr>
                      <m:t>𝑛</m:t>
                    </m:r>
                    <m:r>
                      <m:rPr>
                        <m:nor/>
                      </m:rPr>
                      <a:rPr lang="da-DK" b="0" i="0" smtClean="0">
                        <a:latin typeface="Cambria Math"/>
                        <a:ea typeface="Cambria Math"/>
                      </a:rPr>
                      <m:t> </m:t>
                    </m:r>
                  </m:oMath>
                </a14:m>
                <a:r>
                  <a:rPr lang="da-DK" dirty="0"/>
                  <a:t> </a:t>
                </a:r>
                <a:br>
                  <a:rPr lang="da-DK" dirty="0"/>
                </a:br>
                <a:endParaRPr lang="da-DK" dirty="0"/>
              </a:p>
              <a:p>
                <a:r>
                  <a:rPr lang="da-DK" dirty="0"/>
                  <a:t>Nu antages måleafvigelsen </a:t>
                </a:r>
                <a14:m>
                  <m:oMath xmlns:m="http://schemas.openxmlformats.org/officeDocument/2006/math">
                    <m:sSub>
                      <m:sSubPr>
                        <m:ctrlPr>
                          <a:rPr lang="da-DK" i="1" smtClean="0">
                            <a:latin typeface="Cambria Math" panose="02040503050406030204" pitchFamily="18" charset="0"/>
                          </a:rPr>
                        </m:ctrlPr>
                      </m:sSubPr>
                      <m:e>
                        <m:r>
                          <a:rPr lang="da-DK" i="1" smtClean="0">
                            <a:latin typeface="Cambria Math"/>
                            <a:ea typeface="Cambria Math"/>
                          </a:rPr>
                          <m:t>𝜖</m:t>
                        </m:r>
                      </m:e>
                      <m:sub>
                        <m:r>
                          <a:rPr lang="da-DK" b="0" i="1" smtClean="0">
                            <a:latin typeface="Cambria Math"/>
                          </a:rPr>
                          <m:t>𝑖</m:t>
                        </m:r>
                      </m:sub>
                    </m:sSub>
                  </m:oMath>
                </a14:m>
                <a:r>
                  <a:rPr lang="da-DK" dirty="0"/>
                  <a:t> at være normalfordelt med middelværdi </a:t>
                </a:r>
                <a14:m>
                  <m:oMath xmlns:m="http://schemas.openxmlformats.org/officeDocument/2006/math">
                    <m:r>
                      <a:rPr lang="da-DK" i="1" smtClean="0">
                        <a:latin typeface="Cambria Math"/>
                        <a:ea typeface="Cambria Math"/>
                      </a:rPr>
                      <m:t>𝜇</m:t>
                    </m:r>
                    <m:r>
                      <a:rPr lang="da-DK" b="0" i="1" smtClean="0">
                        <a:latin typeface="Cambria Math"/>
                        <a:ea typeface="Cambria Math"/>
                      </a:rPr>
                      <m:t>=0</m:t>
                    </m:r>
                  </m:oMath>
                </a14:m>
                <a:r>
                  <a:rPr lang="da-DK" dirty="0"/>
                  <a:t> </a:t>
                </a:r>
                <a:r>
                  <a:rPr lang="da-DK"/>
                  <a:t>og standardafvigelse </a:t>
                </a:r>
                <a14:m>
                  <m:oMath xmlns:m="http://schemas.openxmlformats.org/officeDocument/2006/math">
                    <m:r>
                      <a:rPr lang="da-DK" i="1">
                        <a:latin typeface="Cambria Math"/>
                        <a:ea typeface="Cambria Math"/>
                      </a:rPr>
                      <m:t>𝜎</m:t>
                    </m:r>
                  </m:oMath>
                </a14:m>
                <a:r>
                  <a:rPr lang="da-DK"/>
                  <a:t>: </a:t>
                </a:r>
                <a14:m>
                  <m:oMath xmlns:m="http://schemas.openxmlformats.org/officeDocument/2006/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ea typeface="Cambria Math"/>
                          </a:rPr>
                          <m:t>𝜖</m:t>
                        </m:r>
                      </m:e>
                      <m:sub>
                        <m:r>
                          <a:rPr lang="da-DK" i="1">
                            <a:solidFill>
                              <a:schemeClr val="tx1"/>
                            </a:solidFill>
                            <a:latin typeface="Cambria Math"/>
                          </a:rPr>
                          <m:t>𝑖</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da-DK" i="1">
                        <a:solidFill>
                          <a:schemeClr val="tx1"/>
                        </a:solidFill>
                        <a:latin typeface="Cambria Math"/>
                      </a:rPr>
                      <m:t>𝑁</m:t>
                    </m:r>
                    <m:r>
                      <a:rPr lang="da-DK" i="1">
                        <a:solidFill>
                          <a:schemeClr val="tx1"/>
                        </a:solidFill>
                        <a:latin typeface="Cambria Math"/>
                      </a:rPr>
                      <m:t>(0,</m:t>
                    </m:r>
                    <m:r>
                      <a:rPr lang="da-DK" i="1">
                        <a:solidFill>
                          <a:schemeClr val="tx1"/>
                        </a:solidFill>
                        <a:latin typeface="Cambria Math"/>
                        <a:ea typeface="Cambria Math"/>
                      </a:rPr>
                      <m:t>𝜎</m:t>
                    </m:r>
                    <m:r>
                      <a:rPr lang="da-DK" i="1">
                        <a:solidFill>
                          <a:schemeClr val="tx1"/>
                        </a:solidFill>
                        <a:latin typeface="Cambria Math"/>
                        <a:ea typeface="Cambria Math"/>
                      </a:rPr>
                      <m:t>)</m:t>
                    </m:r>
                  </m:oMath>
                </a14:m>
                <a:r>
                  <a:rPr lang="da-DK" dirty="0"/>
                  <a:t>.  </a:t>
                </a:r>
                <a:br>
                  <a:rPr lang="da-DK" dirty="0"/>
                </a:br>
                <a:r>
                  <a:rPr lang="da-DK" dirty="0"/>
                  <a:t>Variansens størrelse afhænger af </a:t>
                </a:r>
                <a:r>
                  <a:rPr lang="da-DK"/>
                  <a:t>måleudstyrets præcision</a:t>
                </a:r>
              </a:p>
              <a:p>
                <a:r>
                  <a:rPr lang="da-DK"/>
                  <a:t>Fun fact: Normalfordelingen blev  oprindeligt kaldt ‘the normal curve of errors’, da det blev opdaget i 1700 tallet, at målefejl følger det samme mønster (en klokkeformet fordeling).</a:t>
                </a: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a:t>
            </a:fld>
            <a:endParaRPr lang="da-DK" dirty="0"/>
          </a:p>
        </p:txBody>
      </p:sp>
    </p:spTree>
    <p:extLst>
      <p:ext uri="{BB962C8B-B14F-4D97-AF65-F5344CB8AC3E}">
        <p14:creationId xmlns:p14="http://schemas.microsoft.com/office/powerpoint/2010/main" val="252131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Den standardiserede normalfordeling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da-DK"/>
                  <a:t>En særlig variant af normalfordelingen er den </a:t>
                </a:r>
                <a:r>
                  <a:rPr lang="da-DK" dirty="0"/>
                  <a:t>med </a:t>
                </a:r>
                <a14:m>
                  <m:oMath xmlns:m="http://schemas.openxmlformats.org/officeDocument/2006/math">
                    <m:r>
                      <a:rPr lang="da-DK" i="1" smtClean="0">
                        <a:latin typeface="Cambria Math"/>
                        <a:ea typeface="Cambria Math"/>
                      </a:rPr>
                      <m:t>𝜇</m:t>
                    </m:r>
                    <m:r>
                      <a:rPr lang="da-DK" b="0" i="1" smtClean="0">
                        <a:latin typeface="Cambria Math"/>
                        <a:ea typeface="Cambria Math"/>
                      </a:rPr>
                      <m:t>=0 </m:t>
                    </m:r>
                    <m:r>
                      <m:rPr>
                        <m:nor/>
                      </m:rPr>
                      <a:rPr lang="da-DK" b="0" i="0" smtClean="0">
                        <a:latin typeface="Cambria Math"/>
                        <a:ea typeface="Cambria Math"/>
                      </a:rPr>
                      <m:t>og</m:t>
                    </m:r>
                    <m:r>
                      <m:rPr>
                        <m:nor/>
                      </m:rPr>
                      <a:rPr lang="da-DK" b="0" i="0" smtClean="0">
                        <a:latin typeface="Cambria Math"/>
                        <a:ea typeface="Cambria Math"/>
                      </a:rPr>
                      <m:t> </m:t>
                    </m:r>
                    <m:r>
                      <a:rPr lang="da-DK" b="0" i="1" smtClean="0">
                        <a:latin typeface="Cambria Math"/>
                        <a:ea typeface="Cambria Math"/>
                      </a:rPr>
                      <m:t>𝜎</m:t>
                    </m:r>
                    <m:r>
                      <a:rPr lang="da-DK" b="0" i="1" smtClean="0">
                        <a:latin typeface="Cambria Math"/>
                        <a:ea typeface="Cambria Math"/>
                      </a:rPr>
                      <m:t>=1</m:t>
                    </m:r>
                  </m:oMath>
                </a14:m>
                <a:r>
                  <a:rPr lang="da-DK" b="0">
                    <a:ea typeface="Cambria Math"/>
                  </a:rPr>
                  <a:t>. Den </a:t>
                </a:r>
                <a:r>
                  <a:rPr lang="da-DK" b="0" dirty="0">
                    <a:ea typeface="Cambria Math"/>
                  </a:rPr>
                  <a:t>kaldes </a:t>
                </a:r>
                <a:r>
                  <a:rPr lang="da-DK" b="0" dirty="0">
                    <a:solidFill>
                      <a:schemeClr val="tx2"/>
                    </a:solidFill>
                    <a:ea typeface="Cambria Math"/>
                  </a:rPr>
                  <a:t>standard normalfordelingen</a:t>
                </a:r>
                <a:r>
                  <a:rPr lang="da-DK" b="0" dirty="0">
                    <a:ea typeface="Cambria Math"/>
                  </a:rPr>
                  <a:t> eller </a:t>
                </a:r>
                <a:r>
                  <a:rPr lang="da-DK" b="0" dirty="0">
                    <a:solidFill>
                      <a:schemeClr val="tx2"/>
                    </a:solidFill>
                    <a:ea typeface="Cambria Math"/>
                  </a:rPr>
                  <a:t>den standardiserede normalfordeling</a:t>
                </a:r>
                <a:r>
                  <a:rPr lang="da-DK" b="0" dirty="0">
                    <a:ea typeface="Cambria Math"/>
                  </a:rPr>
                  <a:t> </a:t>
                </a:r>
              </a:p>
              <a:p>
                <a:r>
                  <a:rPr lang="da-DK" dirty="0"/>
                  <a:t>Den stokastiske variabel for den standardiserede normalfordeling kaldes traditionelt </a:t>
                </a:r>
                <a:r>
                  <a:rPr lang="da-DK" i="1" dirty="0"/>
                  <a:t>Z. </a:t>
                </a:r>
                <a:r>
                  <a:rPr lang="da-DK" dirty="0"/>
                  <a:t>Vi siger: </a:t>
                </a:r>
                <a:r>
                  <a:rPr lang="da-DK" i="1" dirty="0"/>
                  <a:t>Z </a:t>
                </a:r>
                <a14:m>
                  <m:oMath xmlns:m="http://schemas.openxmlformats.org/officeDocument/2006/math">
                    <m:r>
                      <m:rPr>
                        <m:nor/>
                      </m:rPr>
                      <a:rPr lang="da-DK" b="0" i="0" smtClean="0">
                        <a:latin typeface="Cambria Math"/>
                        <a:ea typeface="Cambria Math"/>
                      </a:rPr>
                      <m:t>er</m:t>
                    </m:r>
                    <m:r>
                      <m:rPr>
                        <m:nor/>
                      </m:rPr>
                      <a:rPr lang="da-DK" b="0" i="0" smtClean="0">
                        <a:latin typeface="Cambria Math"/>
                        <a:ea typeface="Cambria Math"/>
                      </a:rPr>
                      <m:t> </m:t>
                    </m:r>
                    <m:r>
                      <a:rPr lang="da-DK" b="0" i="1" smtClean="0">
                        <a:latin typeface="Cambria Math"/>
                        <a:ea typeface="Cambria Math"/>
                      </a:rPr>
                      <m:t>𝑁</m:t>
                    </m:r>
                    <m:r>
                      <a:rPr lang="da-DK" b="0" i="0" smtClean="0">
                        <a:latin typeface="Cambria Math"/>
                        <a:ea typeface="Cambria Math"/>
                      </a:rPr>
                      <m:t>(</m:t>
                    </m:r>
                  </m:oMath>
                </a14:m>
                <a:r>
                  <a:rPr lang="da-DK" dirty="0"/>
                  <a:t>0,1)</a:t>
                </a:r>
              </a:p>
              <a:p>
                <a:r>
                  <a:rPr lang="da-DK" dirty="0"/>
                  <a:t>Tæthedsfunktionen for den </a:t>
                </a:r>
                <a:r>
                  <a:rPr lang="da-DK" dirty="0">
                    <a:solidFill>
                      <a:schemeClr val="tx2"/>
                    </a:solidFill>
                  </a:rPr>
                  <a:t>generelle normalfordeling</a:t>
                </a:r>
                <a:r>
                  <a:rPr lang="da-DK" dirty="0"/>
                  <a:t>:</a:t>
                </a:r>
                <a:br>
                  <a:rPr lang="da-DK" i="1"/>
                </a:br>
                <a:r>
                  <a:rPr lang="da-DK" sz="800" i="1"/>
                  <a:t> </a:t>
                </a:r>
                <a:br>
                  <a:rPr lang="da-DK" i="1" dirty="0"/>
                </a:br>
                <a14:m>
                  <m:oMath xmlns:m="http://schemas.openxmlformats.org/officeDocument/2006/math">
                    <m:r>
                      <a:rPr lang="da-DK" i="1">
                        <a:latin typeface="Cambria Math"/>
                      </a:rPr>
                      <m:t>𝑓</m:t>
                    </m:r>
                    <m:d>
                      <m:dPr>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m:t>
                    </m:r>
                    <m:f>
                      <m:fP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nor/>
                      </m:rPr>
                      <a:rPr lang="da-DK">
                        <a:latin typeface="Cambria Math"/>
                      </a:rPr>
                      <m:t>exp</m:t>
                    </m:r>
                    <m:d>
                      <m:dPr>
                        <m:ctrlPr>
                          <a:rPr lang="da-DK" i="1">
                            <a:latin typeface="Cambria Math" panose="02040503050406030204" pitchFamily="18" charset="0"/>
                          </a:rPr>
                        </m:ctrlPr>
                      </m:dPr>
                      <m:e>
                        <m:r>
                          <a:rPr lang="da-DK" i="1">
                            <a:latin typeface="Cambria Math"/>
                          </a:rPr>
                          <m:t>−</m:t>
                        </m:r>
                        <m:f>
                          <m:fP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ctrlPr>
                                  <a:rPr lang="da-DK" i="1">
                                    <a:latin typeface="Cambria Math" panose="02040503050406030204" pitchFamily="18" charset="0"/>
                                  </a:rPr>
                                </m:ctrlPr>
                              </m:dPr>
                              <m:e>
                                <m:f>
                                  <m:fP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oMath>
                </a14:m>
                <a:br>
                  <a:rPr lang="da-DK" i="1" dirty="0"/>
                </a:br>
                <a:endParaRPr lang="da-DK" i="1" dirty="0"/>
              </a:p>
              <a:p>
                <a:r>
                  <a:rPr lang="da-DK" dirty="0"/>
                  <a:t>Tæthedsfunktionen for </a:t>
                </a:r>
                <a:r>
                  <a:rPr lang="da-DK" dirty="0">
                    <a:solidFill>
                      <a:schemeClr val="tx2"/>
                    </a:solidFill>
                  </a:rPr>
                  <a:t>standard normalfordelingen</a:t>
                </a:r>
                <a:r>
                  <a:rPr lang="da-DK" dirty="0"/>
                  <a:t>:</a:t>
                </a:r>
              </a:p>
              <a:p>
                <a:pPr marL="0" indent="0" algn="ctr">
                  <a:buNone/>
                </a:pPr>
                <a:r>
                  <a:rPr lang="da-DK" sz="1050" dirty="0"/>
                  <a:t>  </a:t>
                </a:r>
                <a:br>
                  <a:rPr lang="da-DK" dirty="0"/>
                </a:br>
                <a14:m>
                  <m:oMathPara xmlns:m="http://schemas.openxmlformats.org/officeDocument/2006/math">
                    <m:oMathParaPr>
                      <m:jc m:val="centerGroup"/>
                    </m:oMathParaPr>
                    <m:oMath xmlns:m="http://schemas.openxmlformats.org/officeDocument/2006/math">
                      <m:r>
                        <a:rPr lang="da-DK" i="1">
                          <a:latin typeface="Cambria Math"/>
                        </a:rPr>
                        <m:t>𝑓</m:t>
                      </m:r>
                      <m:d>
                        <m:dPr>
                          <m:ctrlPr>
                            <a:rPr lang="da-DK" i="1">
                              <a:latin typeface="Cambria Math" panose="02040503050406030204" pitchFamily="18" charset="0"/>
                            </a:rPr>
                          </m:ctrlPr>
                        </m:dPr>
                        <m:e>
                          <m:r>
                            <a:rPr lang="da-DK" b="0" i="1" smtClean="0">
                              <a:latin typeface="Cambria Math"/>
                            </a:rPr>
                            <m:t>𝑧</m:t>
                          </m:r>
                        </m:e>
                      </m:d>
                      <m:r>
                        <a:rPr lang="da-DK" i="1">
                          <a:latin typeface="Cambria Math"/>
                        </a:rPr>
                        <m:t>=</m:t>
                      </m:r>
                      <m:f>
                        <m:fP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smtClean="0">
                                      <a:latin typeface="Cambria Math"/>
                                      <a:ea typeface="Cambria Math"/>
                                    </a:rPr>
                                    <m:t>∙</m:t>
                                  </m:r>
                                  <m:r>
                                    <a:rPr lang="da-DK" b="0" i="1" smtClean="0">
                                      <a:latin typeface="Cambria Math"/>
                                      <a:ea typeface="Cambria Math"/>
                                    </a:rPr>
                                    <m:t>1</m:t>
                                  </m:r>
                                </m:e>
                                <m:sup>
                                  <m:r>
                                    <a:rPr lang="da-DK" i="1">
                                      <a:latin typeface="Cambria Math"/>
                                      <a:ea typeface="Cambria Math"/>
                                    </a:rPr>
                                    <m:t>2</m:t>
                                  </m:r>
                                </m:sup>
                              </m:sSup>
                            </m:e>
                          </m:rad>
                        </m:den>
                      </m:f>
                      <m:r>
                        <a:rPr lang="da-DK" i="1">
                          <a:latin typeface="Cambria Math"/>
                        </a:rPr>
                        <m:t> </m:t>
                      </m:r>
                      <m:r>
                        <m:rPr>
                          <m:nor/>
                        </m:rPr>
                        <a:rPr lang="da-DK">
                          <a:latin typeface="Cambria Math"/>
                        </a:rPr>
                        <m:t>exp</m:t>
                      </m:r>
                      <m:d>
                        <m:dPr>
                          <m:ctrlPr>
                            <a:rPr lang="da-DK" i="1">
                              <a:latin typeface="Cambria Math" panose="02040503050406030204" pitchFamily="18" charset="0"/>
                            </a:rPr>
                          </m:ctrlPr>
                        </m:dPr>
                        <m:e>
                          <m:r>
                            <a:rPr lang="da-DK" i="1">
                              <a:latin typeface="Cambria Math"/>
                            </a:rPr>
                            <m:t>−</m:t>
                          </m:r>
                          <m:f>
                            <m:fP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ctrlPr>
                                    <a:rPr lang="da-DK" i="1">
                                      <a:latin typeface="Cambria Math" panose="02040503050406030204" pitchFamily="18" charset="0"/>
                                    </a:rPr>
                                  </m:ctrlPr>
                                </m:dPr>
                                <m:e>
                                  <m:f>
                                    <m:fPr>
                                      <m:ctrlPr>
                                        <a:rPr lang="da-DK" i="1">
                                          <a:latin typeface="Cambria Math" panose="02040503050406030204" pitchFamily="18" charset="0"/>
                                        </a:rPr>
                                      </m:ctrlPr>
                                    </m:fPr>
                                    <m:num>
                                      <m:r>
                                        <a:rPr lang="da-DK" b="0" i="1" smtClean="0">
                                          <a:latin typeface="Cambria Math"/>
                                        </a:rPr>
                                        <m:t>𝑧</m:t>
                                      </m:r>
                                      <m:r>
                                        <a:rPr lang="da-DK" i="1">
                                          <a:latin typeface="Cambria Math"/>
                                        </a:rPr>
                                        <m:t>−</m:t>
                                      </m:r>
                                      <m:r>
                                        <a:rPr lang="da-DK" b="0" i="1" smtClean="0">
                                          <a:latin typeface="Cambria Math"/>
                                        </a:rPr>
                                        <m:t>0</m:t>
                                      </m:r>
                                    </m:num>
                                    <m:den>
                                      <m:r>
                                        <a:rPr lang="da-DK" b="0" i="1" smtClean="0">
                                          <a:latin typeface="Cambria Math"/>
                                          <a:ea typeface="Cambria Math"/>
                                        </a:rPr>
                                        <m:t>1</m:t>
                                      </m:r>
                                    </m:den>
                                  </m:f>
                                </m:e>
                              </m:d>
                            </m:e>
                            <m:sup>
                              <m:r>
                                <a:rPr lang="da-DK" i="1">
                                  <a:latin typeface="Cambria Math"/>
                                </a:rPr>
                                <m:t>2</m:t>
                              </m:r>
                            </m:sup>
                          </m:sSup>
                        </m:e>
                      </m:d>
                    </m:oMath>
                  </m:oMathPara>
                </a14:m>
                <a:br>
                  <a:rPr lang="da-DK" i="1" dirty="0">
                    <a:latin typeface="Cambria Math"/>
                  </a:rPr>
                </a:br>
                <a:r>
                  <a:rPr lang="da-DK" i="1" dirty="0">
                    <a:latin typeface="Cambria Math"/>
                  </a:rPr>
                  <a:t> </a:t>
                </a:r>
                <a14:m>
                  <m:oMath xmlns:m="http://schemas.openxmlformats.org/officeDocument/2006/math">
                    <m:r>
                      <a:rPr lang="da-DK" b="0" i="1" smtClean="0">
                        <a:latin typeface="Cambria Math"/>
                      </a:rPr>
                      <m:t>=</m:t>
                    </m:r>
                    <m:f>
                      <m:fP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e>
                        </m:rad>
                      </m:den>
                    </m:f>
                    <m:r>
                      <a:rPr lang="da-DK" i="1">
                        <a:latin typeface="Cambria Math"/>
                      </a:rPr>
                      <m:t> </m:t>
                    </m:r>
                    <m:r>
                      <m:rPr>
                        <m:nor/>
                      </m:rPr>
                      <a:rPr lang="da-DK">
                        <a:latin typeface="Cambria Math"/>
                      </a:rPr>
                      <m:t>exp</m:t>
                    </m:r>
                    <m:d>
                      <m:dPr>
                        <m:ctrlPr>
                          <a:rPr lang="da-DK" i="1">
                            <a:latin typeface="Cambria Math" panose="02040503050406030204" pitchFamily="18" charset="0"/>
                          </a:rPr>
                        </m:ctrlPr>
                      </m:dPr>
                      <m:e>
                        <m:r>
                          <a:rPr lang="da-DK" i="1">
                            <a:latin typeface="Cambria Math"/>
                          </a:rPr>
                          <m:t>−</m:t>
                        </m:r>
                        <m:f>
                          <m:fPr>
                            <m:ctrlPr>
                              <a:rPr lang="da-DK" i="1" smtClean="0">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r>
                              <a:rPr lang="da-DK" i="1" smtClean="0">
                                <a:latin typeface="Cambria Math"/>
                              </a:rPr>
                              <m:t>𝑧</m:t>
                            </m:r>
                          </m:e>
                          <m:sup>
                            <m:r>
                              <a:rPr lang="da-DK" i="1">
                                <a:latin typeface="Cambria Math"/>
                              </a:rPr>
                              <m:t>2</m:t>
                            </m:r>
                          </m:sup>
                        </m:sSup>
                      </m:e>
                    </m:d>
                  </m:oMath>
                </a14:m>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18</a:t>
            </a:fld>
            <a:endParaRPr lang="da-DK" dirty="0"/>
          </a:p>
        </p:txBody>
      </p:sp>
    </p:spTree>
    <p:extLst>
      <p:ext uri="{BB962C8B-B14F-4D97-AF65-F5344CB8AC3E}">
        <p14:creationId xmlns:p14="http://schemas.microsoft.com/office/powerpoint/2010/main" val="2322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Den kumulerede fordelingsfunktion, </a:t>
            </a:r>
            <a:r>
              <a:rPr lang="da-DK" dirty="0" err="1"/>
              <a:t>cdf</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da-DK" dirty="0">
                    <a:solidFill>
                      <a:schemeClr val="tx2"/>
                    </a:solidFill>
                  </a:rPr>
                  <a:t>Den kumulerede </a:t>
                </a:r>
                <a:r>
                  <a:rPr lang="da-DK">
                    <a:solidFill>
                      <a:schemeClr val="tx2"/>
                    </a:solidFill>
                  </a:rPr>
                  <a:t>fordelingsfunktion (cdf)</a:t>
                </a:r>
                <a:r>
                  <a:rPr lang="da-DK"/>
                  <a:t> </a:t>
                </a:r>
                <a:r>
                  <a:rPr lang="da-DK" dirty="0"/>
                  <a:t>for den generelle normalfordeling er: </a:t>
                </a:r>
                <a:br>
                  <a:rPr lang="da-DK" dirty="0"/>
                </a:br>
                <a:br>
                  <a:rPr lang="da-DK" dirty="0"/>
                </a:br>
                <a14:m>
                  <m:oMath xmlns:m="http://schemas.openxmlformats.org/officeDocument/2006/math">
                    <m:r>
                      <a:rPr lang="da-DK" i="1">
                        <a:latin typeface="Cambria Math"/>
                      </a:rPr>
                      <m:t>𝐹</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nary>
                      <m:naryPr>
                        <m:ctrlPr>
                          <a:rPr lang="da-DK" i="1">
                            <a:latin typeface="Cambria Math" panose="02040503050406030204" pitchFamily="18" charset="0"/>
                          </a:rPr>
                        </m:ctrlPr>
                      </m:naryPr>
                      <m:sub>
                        <m:r>
                          <m:rPr>
                            <m:brk m:alnAt="23"/>
                          </m:rP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i="1">
                            <a:latin typeface="Cambria Math"/>
                          </a:rPr>
                          <m:t>𝑓</m:t>
                        </m:r>
                        <m:d>
                          <m:dPr>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r>
                      <a:rPr lang="da-DK" i="1">
                        <a:latin typeface="Cambria Math"/>
                      </a:rPr>
                      <m:t>=</m:t>
                    </m:r>
                    <m:nary>
                      <m:naryPr>
                        <m:ctrlPr>
                          <a:rPr lang="da-DK" i="1">
                            <a:latin typeface="Cambria Math" panose="02040503050406030204" pitchFamily="18" charset="0"/>
                          </a:rPr>
                        </m:ctrlPr>
                      </m:naryPr>
                      <m:sub>
                        <m:r>
                          <m:rPr>
                            <m:brk m:alnAt="23"/>
                          </m:rPr>
                          <a:rPr lang="da-DK" i="1">
                            <a:latin typeface="Cambria Math"/>
                          </a:rPr>
                          <m:t>−</m:t>
                        </m:r>
                        <m:r>
                          <a:rPr lang="da-DK" i="1">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f>
                          <m:fPr>
                            <m:ctrlPr>
                              <a:rPr lang="da-DK" i="1">
                                <a:latin typeface="Cambria Math" panose="02040503050406030204" pitchFamily="18" charset="0"/>
                              </a:rPr>
                            </m:ctrlPr>
                          </m:fPr>
                          <m:num>
                            <m:r>
                              <a:rPr lang="da-DK" i="1">
                                <a:latin typeface="Cambria Math"/>
                              </a:rPr>
                              <m:t>1</m:t>
                            </m:r>
                          </m:num>
                          <m:den>
                            <m:rad>
                              <m:radPr>
                                <m:degHide m:val="on"/>
                                <m:ctrlPr>
                                  <a:rPr lang="da-DK" i="1">
                                    <a:latin typeface="Cambria Math" panose="02040503050406030204" pitchFamily="18" charset="0"/>
                                  </a:rPr>
                                </m:ctrlPr>
                              </m:radPr>
                              <m:deg/>
                              <m:e>
                                <m:r>
                                  <a:rPr lang="da-DK" i="1">
                                    <a:latin typeface="Cambria Math"/>
                                  </a:rPr>
                                  <m:t>2</m:t>
                                </m:r>
                                <m:r>
                                  <a:rPr lang="da-DK" i="1">
                                    <a:latin typeface="Cambria Math"/>
                                    <a:ea typeface="Cambria Math"/>
                                  </a:rPr>
                                  <m:t>𝜋</m:t>
                                </m:r>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den>
                        </m:f>
                        <m:r>
                          <a:rPr lang="da-DK" i="1">
                            <a:latin typeface="Cambria Math"/>
                          </a:rPr>
                          <m:t> </m:t>
                        </m:r>
                        <m:r>
                          <m:rPr>
                            <m:nor/>
                          </m:rPr>
                          <a:rPr lang="da-DK">
                            <a:latin typeface="Cambria Math"/>
                          </a:rPr>
                          <m:t>exp</m:t>
                        </m:r>
                        <m:d>
                          <m:dPr>
                            <m:ctrlPr>
                              <a:rPr lang="da-DK" i="1">
                                <a:latin typeface="Cambria Math" panose="02040503050406030204" pitchFamily="18" charset="0"/>
                              </a:rPr>
                            </m:ctrlPr>
                          </m:dPr>
                          <m:e>
                            <m:r>
                              <a:rPr lang="da-DK" i="1">
                                <a:latin typeface="Cambria Math"/>
                              </a:rPr>
                              <m:t>−</m:t>
                            </m:r>
                            <m:f>
                              <m:fPr>
                                <m:ctrlPr>
                                  <a:rPr lang="da-DK" i="1">
                                    <a:latin typeface="Cambria Math" panose="02040503050406030204" pitchFamily="18" charset="0"/>
                                  </a:rPr>
                                </m:ctrlPr>
                              </m:fPr>
                              <m:num>
                                <m:r>
                                  <a:rPr lang="da-DK" i="1">
                                    <a:latin typeface="Cambria Math"/>
                                  </a:rPr>
                                  <m:t>1</m:t>
                                </m:r>
                              </m:num>
                              <m:den>
                                <m:r>
                                  <a:rPr lang="da-DK" i="1">
                                    <a:latin typeface="Cambria Math"/>
                                  </a:rPr>
                                  <m:t>2</m:t>
                                </m:r>
                              </m:den>
                            </m:f>
                            <m:sSup>
                              <m:sSupPr>
                                <m:ctrlPr>
                                  <a:rPr lang="da-DK" i="1">
                                    <a:latin typeface="Cambria Math" panose="02040503050406030204" pitchFamily="18" charset="0"/>
                                  </a:rPr>
                                </m:ctrlPr>
                              </m:sSupPr>
                              <m:e>
                                <m:d>
                                  <m:dPr>
                                    <m:ctrlPr>
                                      <a:rPr lang="da-DK" i="1">
                                        <a:latin typeface="Cambria Math" panose="02040503050406030204" pitchFamily="18" charset="0"/>
                                      </a:rPr>
                                    </m:ctrlPr>
                                  </m:dPr>
                                  <m:e>
                                    <m:f>
                                      <m:fPr>
                                        <m:ctrlPr>
                                          <a:rPr lang="da-DK" i="1">
                                            <a:latin typeface="Cambria Math" panose="02040503050406030204" pitchFamily="18" charset="0"/>
                                          </a:rPr>
                                        </m:ctrlPr>
                                      </m:fPr>
                                      <m:num>
                                        <m:r>
                                          <a:rPr lang="en-US" b="0" i="1" smtClean="0">
                                            <a:latin typeface="Cambria Math" panose="02040503050406030204" pitchFamily="18" charset="0"/>
                                          </a:rPr>
                                          <m:t>𝑥</m:t>
                                        </m:r>
                                        <m:r>
                                          <a:rPr lang="da-DK" i="1">
                                            <a:latin typeface="Cambria Math"/>
                                          </a:rPr>
                                          <m:t>−</m:t>
                                        </m:r>
                                        <m:r>
                                          <a:rPr lang="da-DK" i="1">
                                            <a:latin typeface="Cambria Math"/>
                                            <a:ea typeface="Cambria Math"/>
                                          </a:rPr>
                                          <m:t>𝜇</m:t>
                                        </m:r>
                                      </m:num>
                                      <m:den>
                                        <m:r>
                                          <a:rPr lang="da-DK" i="1">
                                            <a:latin typeface="Cambria Math"/>
                                            <a:ea typeface="Cambria Math"/>
                                          </a:rPr>
                                          <m:t>𝜎</m:t>
                                        </m:r>
                                      </m:den>
                                    </m:f>
                                  </m:e>
                                </m:d>
                              </m:e>
                              <m:sup>
                                <m:r>
                                  <a:rPr lang="da-DK" i="1">
                                    <a:latin typeface="Cambria Math"/>
                                  </a:rPr>
                                  <m:t>2</m:t>
                                </m:r>
                              </m:sup>
                            </m:sSup>
                          </m:e>
                        </m:d>
                        <m:r>
                          <a:rPr lang="da-DK" i="1">
                            <a:latin typeface="Cambria Math"/>
                          </a:rPr>
                          <m:t>𝑑</m:t>
                        </m:r>
                        <m:r>
                          <a:rPr lang="en-US" b="0" i="1" smtClean="0">
                            <a:latin typeface="Cambria Math" panose="02040503050406030204" pitchFamily="18" charset="0"/>
                          </a:rPr>
                          <m:t>𝑥</m:t>
                        </m:r>
                      </m:e>
                    </m:nary>
                  </m:oMath>
                </a14:m>
                <a:br>
                  <a:rPr lang="da-DK" dirty="0"/>
                </a:br>
                <a:br>
                  <a:rPr lang="da-DK" dirty="0"/>
                </a:br>
                <a:endParaRPr lang="da-DK" dirty="0"/>
              </a:p>
              <a:p>
                <a:r>
                  <a:rPr lang="da-DK" dirty="0"/>
                  <a:t>Der findes ikke en analytisk løsning til dette integral (heller ikke for det simplere udtryk for standard normalfordelingen), så man må bruge tabeller eller software for at løse f.eks. </a:t>
                </a:r>
                <a14:m>
                  <m:oMath xmlns:m="http://schemas.openxmlformats.org/officeDocument/2006/math">
                    <m:r>
                      <a:rPr lang="da-DK" b="0" i="1" smtClean="0">
                        <a:latin typeface="Cambria Math"/>
                      </a:rPr>
                      <m:t>𝑃</m:t>
                    </m:r>
                    <m:d>
                      <m:dPr>
                        <m:ctrlPr>
                          <a:rPr lang="da-DK" b="0" i="1" smtClean="0">
                            <a:latin typeface="Cambria Math" panose="02040503050406030204" pitchFamily="18" charset="0"/>
                          </a:rPr>
                        </m:ctrlPr>
                      </m:dPr>
                      <m:e>
                        <m:r>
                          <a:rPr lang="da-DK" b="0" i="1" smtClean="0">
                            <a:latin typeface="Cambria Math"/>
                          </a:rPr>
                          <m:t>𝑍</m:t>
                        </m:r>
                        <m:r>
                          <a:rPr lang="da-DK" b="0" i="1" smtClean="0">
                            <a:latin typeface="Cambria Math"/>
                            <a:ea typeface="Cambria Math"/>
                          </a:rPr>
                          <m:t>≤1.96</m:t>
                        </m:r>
                      </m:e>
                    </m:d>
                  </m:oMath>
                </a14:m>
                <a:endParaRPr lang="da-DK" b="0" dirty="0">
                  <a:ea typeface="Cambria Math"/>
                </a:endParaRPr>
              </a:p>
              <a:p>
                <a:r>
                  <a:rPr lang="da-DK" dirty="0"/>
                  <a:t>Tabel over den standardiserede normalfordeling </a:t>
                </a:r>
                <a14:m>
                  <m:oMath xmlns:m="http://schemas.openxmlformats.org/officeDocument/2006/math">
                    <m:r>
                      <a:rPr lang="da-DK" i="1" dirty="0" smtClean="0">
                        <a:latin typeface="Cambria Math" panose="02040503050406030204" pitchFamily="18" charset="0"/>
                      </a:rPr>
                      <m:t>𝑍</m:t>
                    </m:r>
                  </m:oMath>
                </a14:m>
                <a:r>
                  <a:rPr lang="da-DK" dirty="0"/>
                  <a:t> </a:t>
                </a:r>
                <a:r>
                  <a:rPr lang="da-DK"/>
                  <a:t>findes bagerst i bogen.</a:t>
                </a: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19</a:t>
            </a:fld>
            <a:endParaRPr lang="da-DK" dirty="0"/>
          </a:p>
        </p:txBody>
      </p:sp>
    </p:spTree>
    <p:extLst>
      <p:ext uri="{BB962C8B-B14F-4D97-AF65-F5344CB8AC3E}">
        <p14:creationId xmlns:p14="http://schemas.microsoft.com/office/powerpoint/2010/main" val="20100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Kontinuert stokastisk variabel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da-DK" sz="2200" dirty="0"/>
                  <a:t>En stokastisk </a:t>
                </a:r>
                <a:r>
                  <a:rPr lang="da-DK" sz="2200"/>
                  <a:t>variabel </a:t>
                </a:r>
                <a14:m>
                  <m:oMath xmlns:m="http://schemas.openxmlformats.org/officeDocument/2006/math">
                    <m:r>
                      <a:rPr lang="da-DK" sz="2200" i="1" smtClean="0">
                        <a:latin typeface="Cambria Math" panose="02040503050406030204" pitchFamily="18" charset="0"/>
                      </a:rPr>
                      <m:t>𝑋</m:t>
                    </m:r>
                  </m:oMath>
                </a14:m>
                <a:r>
                  <a:rPr lang="da-DK" sz="2200"/>
                  <a:t> </a:t>
                </a:r>
                <a:r>
                  <a:rPr lang="da-DK" sz="2200" dirty="0"/>
                  <a:t>kaldes </a:t>
                </a:r>
                <a:r>
                  <a:rPr lang="da-DK" sz="2200" dirty="0">
                    <a:solidFill>
                      <a:schemeClr val="tx2"/>
                    </a:solidFill>
                  </a:rPr>
                  <a:t>kontinuert</a:t>
                </a:r>
                <a:r>
                  <a:rPr lang="da-DK" sz="2200" dirty="0"/>
                  <a:t>, hvis den kan antage </a:t>
                </a:r>
                <a:br>
                  <a:rPr lang="da-DK" sz="2200" dirty="0"/>
                </a:br>
                <a:r>
                  <a:rPr lang="da-DK" sz="2200" dirty="0"/>
                  <a:t>(i princippet) alle værdier i et interval </a:t>
                </a:r>
                <a14:m>
                  <m:oMath xmlns:m="http://schemas.openxmlformats.org/officeDocument/2006/math">
                    <m:sSub>
                      <m:sSubPr>
                        <m:ctrlPr>
                          <a:rPr lang="da-DK"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da-DK" sz="2200" b="0" i="1" smtClean="0">
                            <a:latin typeface="Cambria Math"/>
                          </a:rPr>
                          <m:t>1</m:t>
                        </m:r>
                      </m:sub>
                    </m:sSub>
                    <m:r>
                      <a:rPr lang="da-DK" sz="2200" b="0" i="1" smtClean="0">
                        <a:latin typeface="Cambria Math"/>
                        <a:ea typeface="Cambria Math"/>
                      </a:rPr>
                      <m:t>≤</m:t>
                    </m:r>
                    <m:r>
                      <a:rPr lang="en-US" sz="2200" b="0" i="1" smtClean="0">
                        <a:latin typeface="Cambria Math" panose="02040503050406030204" pitchFamily="18" charset="0"/>
                        <a:ea typeface="Cambria Math"/>
                      </a:rPr>
                      <m:t>𝑥</m:t>
                    </m:r>
                    <m:r>
                      <a:rPr lang="da-DK" sz="2200" b="0" i="1" smtClean="0">
                        <a:latin typeface="Cambria Math"/>
                        <a:ea typeface="Cambria Math"/>
                      </a:rPr>
                      <m:t>≤</m:t>
                    </m:r>
                    <m:sSub>
                      <m:sSubPr>
                        <m:ctrlPr>
                          <a:rPr lang="da-DK" sz="2200" b="0" i="1" smtClean="0">
                            <a:latin typeface="Cambria Math" panose="02040503050406030204" pitchFamily="18" charset="0"/>
                            <a:ea typeface="Cambria Math"/>
                          </a:rPr>
                        </m:ctrlPr>
                      </m:sSubPr>
                      <m:e>
                        <m:r>
                          <a:rPr lang="en-US" sz="2200" b="0" i="1" smtClean="0">
                            <a:latin typeface="Cambria Math" panose="02040503050406030204" pitchFamily="18" charset="0"/>
                            <a:ea typeface="Cambria Math"/>
                          </a:rPr>
                          <m:t>𝑥</m:t>
                        </m:r>
                      </m:e>
                      <m:sub>
                        <m:r>
                          <a:rPr lang="da-DK" sz="2200" b="0" i="1" smtClean="0">
                            <a:latin typeface="Cambria Math"/>
                            <a:ea typeface="Cambria Math"/>
                          </a:rPr>
                          <m:t>2</m:t>
                        </m:r>
                      </m:sub>
                    </m:sSub>
                  </m:oMath>
                </a14:m>
                <a:endParaRPr lang="da-DK" sz="2200" dirty="0"/>
              </a:p>
              <a:p>
                <a:r>
                  <a:rPr lang="da-DK" sz="2200" dirty="0"/>
                  <a:t>F.eks</a:t>
                </a:r>
                <a:r>
                  <a:rPr lang="da-DK" sz="2200"/>
                  <a:t>.: </a:t>
                </a:r>
                <a14:m>
                  <m:oMath xmlns:m="http://schemas.openxmlformats.org/officeDocument/2006/math">
                    <m:r>
                      <a:rPr lang="da-DK" i="1" dirty="0" smtClean="0">
                        <a:latin typeface="Cambria Math" panose="02040503050406030204" pitchFamily="18" charset="0"/>
                      </a:rPr>
                      <m:t>𝑋</m:t>
                    </m:r>
                  </m:oMath>
                </a14:m>
                <a:r>
                  <a:rPr lang="da-DK" sz="2200"/>
                  <a:t> </a:t>
                </a:r>
                <a:r>
                  <a:rPr lang="da-DK" sz="2200" dirty="0"/>
                  <a:t>er højden af en tilfældigt udtrukket person, eller tiden der går til </a:t>
                </a:r>
                <a:r>
                  <a:rPr lang="da-DK" sz="2200"/>
                  <a:t>næste ulykke, eller trækstyrken af en metalstang</a:t>
                </a:r>
                <a:endParaRPr lang="da-DK" sz="2200" dirty="0"/>
              </a:p>
              <a:p>
                <a:r>
                  <a:rPr lang="da-DK" sz="2200" dirty="0"/>
                  <a:t>Der findes ingen mennesker på </a:t>
                </a:r>
                <a:r>
                  <a:rPr lang="da-DK" sz="2200" i="1" dirty="0"/>
                  <a:t>præcis</a:t>
                </a:r>
                <a:r>
                  <a:rPr lang="da-DK" sz="2200" dirty="0"/>
                  <a:t> 180 cm (hvis vi måler uendeligt præcist), så </a:t>
                </a:r>
                <a14:m>
                  <m:oMath xmlns:m="http://schemas.openxmlformats.org/officeDocument/2006/math">
                    <m:r>
                      <a:rPr lang="da-DK" sz="2200" i="1">
                        <a:latin typeface="Cambria Math"/>
                      </a:rPr>
                      <m:t>𝑃</m:t>
                    </m:r>
                    <m:d>
                      <m:dPr>
                        <m:ctrlPr>
                          <a:rPr lang="da-DK" sz="2200" i="1">
                            <a:latin typeface="Cambria Math" panose="02040503050406030204" pitchFamily="18" charset="0"/>
                          </a:rPr>
                        </m:ctrlPr>
                      </m:dPr>
                      <m:e>
                        <m:r>
                          <a:rPr lang="en-US" sz="2200" b="0" i="1" smtClean="0">
                            <a:latin typeface="Cambria Math" panose="02040503050406030204" pitchFamily="18" charset="0"/>
                          </a:rPr>
                          <m:t>𝑋</m:t>
                        </m:r>
                        <m:r>
                          <a:rPr lang="da-DK" sz="2200" i="1">
                            <a:latin typeface="Cambria Math"/>
                          </a:rPr>
                          <m:t>=180</m:t>
                        </m:r>
                      </m:e>
                    </m:d>
                    <m:r>
                      <a:rPr lang="da-DK" sz="2200" i="1" smtClean="0">
                        <a:latin typeface="Cambria Math"/>
                      </a:rPr>
                      <m:t>=</m:t>
                    </m:r>
                    <m:r>
                      <a:rPr lang="da-DK" sz="2200" i="1">
                        <a:latin typeface="Cambria Math"/>
                      </a:rPr>
                      <m:t>0</m:t>
                    </m:r>
                  </m:oMath>
                </a14:m>
                <a:endParaRPr lang="da-DK" sz="2200" dirty="0"/>
              </a:p>
              <a:p>
                <a:r>
                  <a:rPr lang="da-DK" sz="2200" dirty="0"/>
                  <a:t>I stedet kan vi tale om f.eks.  </a:t>
                </a:r>
                <a14:m>
                  <m:oMath xmlns:m="http://schemas.openxmlformats.org/officeDocument/2006/math">
                    <m:r>
                      <a:rPr lang="da-DK" sz="2200" b="0" i="1" smtClean="0">
                        <a:latin typeface="Cambria Math"/>
                      </a:rPr>
                      <m:t>𝑃</m:t>
                    </m:r>
                    <m:r>
                      <a:rPr lang="da-DK" sz="2200" b="0" i="1" smtClean="0">
                        <a:latin typeface="Cambria Math"/>
                      </a:rPr>
                      <m:t>(179.5&lt;</m:t>
                    </m:r>
                    <m:r>
                      <a:rPr lang="en-US" sz="2200" b="0" i="1" smtClean="0">
                        <a:latin typeface="Cambria Math" panose="02040503050406030204" pitchFamily="18" charset="0"/>
                      </a:rPr>
                      <m:t>𝑋</m:t>
                    </m:r>
                    <m:r>
                      <a:rPr lang="da-DK" sz="2200" b="0" i="1" smtClean="0">
                        <a:latin typeface="Cambria Math"/>
                        <a:ea typeface="Cambria Math"/>
                      </a:rPr>
                      <m:t>≤180.5)</m:t>
                    </m:r>
                  </m:oMath>
                </a14:m>
                <a:endParaRPr lang="da-DK" sz="2200" dirty="0"/>
              </a:p>
              <a:p>
                <a:r>
                  <a:rPr lang="da-DK" sz="2200" dirty="0"/>
                  <a:t>Generelt: Da der er uendeligt antal værdier </a:t>
                </a:r>
                <a:r>
                  <a:rPr lang="da-DK" sz="2200"/>
                  <a:t>af </a:t>
                </a:r>
                <a14:m>
                  <m:oMath xmlns:m="http://schemas.openxmlformats.org/officeDocument/2006/math">
                    <m:r>
                      <a:rPr lang="da-DK" sz="2200" i="1" smtClean="0">
                        <a:latin typeface="Cambria Math" panose="02040503050406030204" pitchFamily="18" charset="0"/>
                      </a:rPr>
                      <m:t>𝑋</m:t>
                    </m:r>
                  </m:oMath>
                </a14:m>
                <a:r>
                  <a:rPr lang="da-DK" sz="2200"/>
                  <a:t>  </a:t>
                </a:r>
                <a:r>
                  <a:rPr lang="da-DK" sz="2200" dirty="0"/>
                  <a:t>er </a:t>
                </a:r>
                <a:br>
                  <a:rPr lang="da-DK" sz="2200" dirty="0"/>
                </a:br>
                <a14:m>
                  <m:oMath xmlns:m="http://schemas.openxmlformats.org/officeDocument/2006/math">
                    <m:r>
                      <a:rPr lang="da-DK" sz="2200" b="0" i="1" smtClean="0">
                        <a:latin typeface="Cambria Math"/>
                      </a:rPr>
                      <m:t>𝑃</m:t>
                    </m:r>
                    <m:d>
                      <m:dPr>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rPr>
                          <m:t>=</m:t>
                        </m:r>
                        <m:r>
                          <a:rPr lang="en-US" sz="2200" b="0" i="1" smtClean="0">
                            <a:latin typeface="Cambria Math" panose="02040503050406030204" pitchFamily="18" charset="0"/>
                          </a:rPr>
                          <m:t>𝑥</m:t>
                        </m:r>
                      </m:e>
                    </m:d>
                    <m:r>
                      <a:rPr lang="da-DK" sz="2200" b="0" i="1" smtClean="0">
                        <a:latin typeface="Cambria Math"/>
                      </a:rPr>
                      <m:t>=0</m:t>
                    </m:r>
                  </m:oMath>
                </a14:m>
                <a:r>
                  <a:rPr lang="da-DK" sz="2200" dirty="0"/>
                  <a:t> for en kontinuert stokastisk </a:t>
                </a:r>
                <a:r>
                  <a:rPr lang="da-DK" sz="2200"/>
                  <a:t>variabel </a:t>
                </a:r>
                <a14:m>
                  <m:oMath xmlns:m="http://schemas.openxmlformats.org/officeDocument/2006/math">
                    <m:r>
                      <a:rPr lang="da-DK" sz="2200" i="1" smtClean="0">
                        <a:latin typeface="Cambria Math" panose="02040503050406030204" pitchFamily="18" charset="0"/>
                      </a:rPr>
                      <m:t>𝑋</m:t>
                    </m:r>
                  </m:oMath>
                </a14:m>
                <a:r>
                  <a:rPr lang="da-DK" sz="2200" i="1"/>
                  <a:t>. </a:t>
                </a:r>
                <a:endParaRPr lang="da-DK" sz="22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a:t>
            </a:fld>
            <a:endParaRPr lang="da-DK" dirty="0"/>
          </a:p>
        </p:txBody>
      </p:sp>
    </p:spTree>
    <p:extLst>
      <p:ext uri="{BB962C8B-B14F-4D97-AF65-F5344CB8AC3E}">
        <p14:creationId xmlns:p14="http://schemas.microsoft.com/office/powerpoint/2010/main" val="38114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Tabel over standard normalfordelingen </a:t>
                </a:r>
                <a14:m>
                  <m:oMath xmlns:m="http://schemas.openxmlformats.org/officeDocument/2006/math">
                    <m:r>
                      <a:rPr lang="en-US" i="1" smtClean="0">
                        <a:latin typeface="Cambria Math" panose="02040503050406030204" pitchFamily="18" charset="0"/>
                      </a:rPr>
                      <m:t>𝑍</m:t>
                    </m:r>
                  </m:oMath>
                </a14:m>
                <a:endParaRPr lang="en-GB"/>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20</a:t>
            </a:fld>
            <a:endParaRPr lang="da-DK" dirty="0">
              <a:solidFill>
                <a:prstClr val="black">
                  <a:tint val="75000"/>
                </a:prstClr>
              </a:solidFill>
            </a:endParaRPr>
          </a:p>
        </p:txBody>
      </p:sp>
      <p:pic>
        <p:nvPicPr>
          <p:cNvPr id="5" name="Picture 4"/>
          <p:cNvPicPr>
            <a:picLocks noChangeAspect="1"/>
          </p:cNvPicPr>
          <p:nvPr/>
        </p:nvPicPr>
        <p:blipFill>
          <a:blip r:embed="rId3"/>
          <a:stretch>
            <a:fillRect/>
          </a:stretch>
        </p:blipFill>
        <p:spPr>
          <a:xfrm>
            <a:off x="611560" y="1179060"/>
            <a:ext cx="3589975" cy="5580000"/>
          </a:xfrm>
          <a:prstGeom prst="rect">
            <a:avLst/>
          </a:prstGeom>
        </p:spPr>
      </p:pic>
      <p:pic>
        <p:nvPicPr>
          <p:cNvPr id="6" name="Picture 5"/>
          <p:cNvPicPr>
            <a:picLocks noChangeAspect="1"/>
          </p:cNvPicPr>
          <p:nvPr/>
        </p:nvPicPr>
        <p:blipFill>
          <a:blip r:embed="rId4"/>
          <a:stretch>
            <a:fillRect/>
          </a:stretch>
        </p:blipFill>
        <p:spPr>
          <a:xfrm>
            <a:off x="5004048" y="1179060"/>
            <a:ext cx="3634089" cy="558000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44097" y="3284984"/>
                <a:ext cx="4044127" cy="1368152"/>
              </a:xfr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a:lstStyle/>
              <a:p>
                <a:pPr marL="0" indent="0">
                  <a:buNone/>
                </a:pPr>
                <a:r>
                  <a:rPr lang="da-DK" sz="2000"/>
                  <a:t>Tabel 3, de sidste to sider i M&amp;F: </a:t>
                </a:r>
                <a:endParaRPr lang="da-DK" sz="2000" dirty="0"/>
              </a:p>
              <a:p>
                <a:pPr marL="0" indent="0">
                  <a:buNone/>
                </a:pPr>
                <a:r>
                  <a:rPr lang="da-DK" sz="2000" dirty="0"/>
                  <a:t>Man kan slå </a:t>
                </a:r>
                <a14:m>
                  <m:oMath xmlns:m="http://schemas.openxmlformats.org/officeDocument/2006/math">
                    <m:r>
                      <a:rPr lang="da-DK" sz="2000" i="1">
                        <a:latin typeface="Cambria Math"/>
                      </a:rPr>
                      <m:t>𝑃</m:t>
                    </m:r>
                    <m:r>
                      <a:rPr lang="da-DK" sz="2000" i="1">
                        <a:latin typeface="Cambria Math"/>
                      </a:rPr>
                      <m:t>(</m:t>
                    </m:r>
                    <m:r>
                      <a:rPr lang="da-DK" sz="2000" i="1">
                        <a:latin typeface="Cambria Math"/>
                      </a:rPr>
                      <m:t>𝑍</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m:t>
                    </m:r>
                  </m:oMath>
                </a14:m>
                <a:r>
                  <a:rPr lang="da-DK" sz="2000" dirty="0"/>
                  <a:t> op for</a:t>
                </a:r>
                <a:br>
                  <a:rPr lang="da-DK" sz="2000" dirty="0"/>
                </a:br>
                <a:r>
                  <a:rPr lang="da-DK" sz="2000" dirty="0"/>
                  <a:t> 	</a:t>
                </a:r>
                <a14:m>
                  <m:oMath xmlns:m="http://schemas.openxmlformats.org/officeDocument/2006/math">
                    <m:r>
                      <a:rPr lang="da-DK" sz="2000" i="1">
                        <a:latin typeface="Cambria Math"/>
                      </a:rPr>
                      <m:t>−3.</m:t>
                    </m:r>
                    <m:r>
                      <a:rPr lang="en-US" sz="2000" i="1">
                        <a:latin typeface="Cambria Math" panose="02040503050406030204" pitchFamily="18" charset="0"/>
                      </a:rPr>
                      <m:t>4</m:t>
                    </m:r>
                    <m:r>
                      <a:rPr lang="da-DK" sz="2000" i="1">
                        <a:latin typeface="Cambria Math"/>
                      </a:rPr>
                      <m:t>0</m:t>
                    </m:r>
                    <m:r>
                      <a:rPr lang="da-DK" sz="2000" i="1">
                        <a:latin typeface="Cambria Math"/>
                        <a:ea typeface="Cambria Math"/>
                      </a:rPr>
                      <m:t>≤</m:t>
                    </m:r>
                    <m:r>
                      <a:rPr lang="da-DK" sz="2000" i="1">
                        <a:latin typeface="Cambria Math"/>
                        <a:ea typeface="Cambria Math"/>
                      </a:rPr>
                      <m:t>𝑧</m:t>
                    </m:r>
                    <m:r>
                      <a:rPr lang="da-DK" sz="2000" i="1">
                        <a:latin typeface="Cambria Math"/>
                        <a:ea typeface="Cambria Math"/>
                      </a:rPr>
                      <m:t>≤3.49</m:t>
                    </m:r>
                  </m:oMath>
                </a14:m>
                <a:r>
                  <a:rPr lang="da-DK" sz="2000" dirty="0"/>
                  <a:t> </a:t>
                </a:r>
                <a:br>
                  <a:rPr lang="da-DK" sz="2000"/>
                </a:br>
                <a:r>
                  <a:rPr lang="da-DK" sz="2000"/>
                  <a:t>dvs. mere end </a:t>
                </a:r>
                <a:r>
                  <a:rPr lang="da-DK" sz="2000" dirty="0"/>
                  <a:t>det empiriske interval</a:t>
                </a:r>
              </a:p>
              <a:p>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44097" y="3284984"/>
                <a:ext cx="4044127" cy="1368152"/>
              </a:xfrm>
              <a:blipFill>
                <a:blip r:embed="rId5"/>
                <a:stretch>
                  <a:fillRect/>
                </a:stretch>
              </a:blipFill>
              <a:ln>
                <a:solidFill>
                  <a:schemeClr val="accent1">
                    <a:lumMod val="75000"/>
                  </a:schemeClr>
                </a:solidFill>
              </a:ln>
              <a:effectLst>
                <a:outerShdw blurRad="50800" dist="38100" dir="2700000" algn="tl" rotWithShape="0">
                  <a:prstClr val="black">
                    <a:alpha val="40000"/>
                  </a:prstClr>
                </a:outerShdw>
              </a:effectLst>
            </p:spPr>
            <p:txBody>
              <a:bodyPr/>
              <a:lstStyle/>
              <a:p>
                <a:r>
                  <a:rPr lang="en-GB">
                    <a:noFill/>
                  </a:rPr>
                  <a:t> </a:t>
                </a:r>
              </a:p>
            </p:txBody>
          </p:sp>
        </mc:Fallback>
      </mc:AlternateContent>
    </p:spTree>
    <p:extLst>
      <p:ext uri="{BB962C8B-B14F-4D97-AF65-F5344CB8AC3E}">
        <p14:creationId xmlns:p14="http://schemas.microsoft.com/office/powerpoint/2010/main" val="130642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da-DK" dirty="0"/>
                  <a:t>Tabel over standard normalfordelingen </a:t>
                </a:r>
                <a14:m>
                  <m:oMath xmlns:m="http://schemas.openxmlformats.org/officeDocument/2006/math">
                    <m:r>
                      <a:rPr lang="da-DK" i="1" dirty="0" smtClean="0">
                        <a:latin typeface="Cambria Math" panose="02040503050406030204" pitchFamily="18" charset="0"/>
                      </a:rPr>
                      <m:t>𝑍</m:t>
                    </m:r>
                  </m:oMath>
                </a14:m>
                <a:endParaRPr lang="da-DK"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512" y="1268760"/>
                <a:ext cx="4536504" cy="5472608"/>
              </a:xfrm>
            </p:spPr>
            <p:txBody>
              <a:bodyPr/>
              <a:lstStyle/>
              <a:p>
                <a:r>
                  <a:rPr lang="da-DK" sz="2000"/>
                  <a:t>F.eks</a:t>
                </a:r>
                <a:r>
                  <a:rPr lang="da-DK" sz="2000" dirty="0"/>
                  <a:t>.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a14:m>
                <a:endParaRPr lang="da-DK" sz="2000" b="0" i="1" dirty="0">
                  <a:latin typeface="Cambria Math"/>
                  <a:ea typeface="Cambria Math"/>
                </a:endParaRPr>
              </a:p>
              <a:p>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≤1.96</m:t>
                        </m:r>
                      </m:e>
                    </m:d>
                  </m:oMath>
                </a14:m>
                <a:r>
                  <a:rPr lang="da-DK" sz="2000" b="0" i="1" dirty="0">
                    <a:latin typeface="Cambria Math"/>
                    <a:ea typeface="Cambria Math"/>
                  </a:rPr>
                  <a:t> </a:t>
                </a:r>
                <a:br>
                  <a:rPr lang="da-DK" sz="2000" b="0" i="1" dirty="0">
                    <a:latin typeface="Cambria Math"/>
                    <a:ea typeface="Cambria Math"/>
                  </a:rPr>
                </a:br>
                <a:r>
                  <a:rPr lang="da-DK" sz="2000" b="0" i="1" dirty="0">
                    <a:latin typeface="Cambria Math"/>
                    <a:ea typeface="Cambria Math"/>
                  </a:rPr>
                  <a:t> 	</a:t>
                </a:r>
                <a14:m>
                  <m:oMath xmlns:m="http://schemas.openxmlformats.org/officeDocument/2006/math">
                    <m:r>
                      <a:rPr lang="da-DK" sz="2000" b="0" i="1" smtClean="0">
                        <a:latin typeface="Cambria Math"/>
                        <a:ea typeface="Cambria Math"/>
                      </a:rPr>
                      <m:t>=</m:t>
                    </m:r>
                    <m:r>
                      <a:rPr lang="da-DK" sz="2000" b="0" i="1" smtClean="0">
                        <a:latin typeface="Cambria Math"/>
                        <a:ea typeface="Cambria Math"/>
                      </a:rPr>
                      <m:t>𝑃</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𝑍</m:t>
                        </m:r>
                        <m:r>
                          <a:rPr lang="da-DK" sz="2000" b="0" i="1" smtClean="0">
                            <a:latin typeface="Cambria Math"/>
                            <a:ea typeface="Cambria Math"/>
                          </a:rPr>
                          <m:t>≤</m:t>
                        </m:r>
                        <m:d>
                          <m:dPr>
                            <m:ctrlPr>
                              <a:rPr lang="da-DK" sz="2000" b="0" i="1" smtClean="0">
                                <a:latin typeface="Cambria Math" panose="02040503050406030204" pitchFamily="18" charset="0"/>
                                <a:ea typeface="Cambria Math"/>
                              </a:rPr>
                            </m:ctrlPr>
                          </m:dPr>
                          <m:e>
                            <m:r>
                              <a:rPr lang="da-DK" sz="2000" b="0" i="1" smtClean="0">
                                <a:latin typeface="Cambria Math"/>
                                <a:ea typeface="Cambria Math"/>
                              </a:rPr>
                              <m:t>1.9+0.06</m:t>
                            </m:r>
                          </m:e>
                        </m:d>
                      </m:e>
                    </m:d>
                  </m:oMath>
                </a14:m>
                <a:r>
                  <a:rPr lang="da-DK" sz="2000" b="0" i="1" dirty="0">
                    <a:latin typeface="Cambria Math"/>
                    <a:ea typeface="Cambria Math"/>
                  </a:rPr>
                  <a:t> </a:t>
                </a:r>
                <a:br>
                  <a:rPr lang="da-DK" sz="2000" b="0" i="1" dirty="0">
                    <a:latin typeface="Cambria Math"/>
                    <a:ea typeface="Cambria Math"/>
                  </a:rPr>
                </a:br>
                <a:r>
                  <a:rPr lang="da-DK" sz="2000" b="0" i="1" dirty="0">
                    <a:latin typeface="Cambria Math"/>
                    <a:ea typeface="Cambria Math"/>
                  </a:rPr>
                  <a:t> 	</a:t>
                </a:r>
                <a14:m>
                  <m:oMath xmlns:m="http://schemas.openxmlformats.org/officeDocument/2006/math">
                    <m:r>
                      <a:rPr lang="da-DK" sz="2000" b="0" i="1" smtClean="0">
                        <a:latin typeface="Cambria Math"/>
                        <a:ea typeface="Cambria Math"/>
                      </a:rPr>
                      <m:t>=0.975. </m:t>
                    </m:r>
                  </m:oMath>
                </a14:m>
                <a:r>
                  <a:rPr lang="da-DK"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512" y="1268760"/>
                <a:ext cx="4536504" cy="5472608"/>
              </a:xfrm>
              <a:blipFill>
                <a:blip r:embed="rId4"/>
                <a:stretch>
                  <a:fillRect l="-1208"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21</a:t>
            </a:fld>
            <a:endParaRPr lang="da-DK" dirty="0"/>
          </a:p>
        </p:txBody>
      </p:sp>
      <p:pic>
        <p:nvPicPr>
          <p:cNvPr id="9" name="Picture 8"/>
          <p:cNvPicPr>
            <a:picLocks noChangeAspect="1"/>
          </p:cNvPicPr>
          <p:nvPr/>
        </p:nvPicPr>
        <p:blipFill>
          <a:blip r:embed="rId5"/>
          <a:stretch>
            <a:fillRect/>
          </a:stretch>
        </p:blipFill>
        <p:spPr>
          <a:xfrm>
            <a:off x="5004048" y="1179060"/>
            <a:ext cx="3634089" cy="5580000"/>
          </a:xfrm>
          <a:prstGeom prst="rect">
            <a:avLst/>
          </a:prstGeom>
        </p:spPr>
      </p:pic>
      <p:sp>
        <p:nvSpPr>
          <p:cNvPr id="5" name="Rounded Rectangle 4"/>
          <p:cNvSpPr/>
          <p:nvPr/>
        </p:nvSpPr>
        <p:spPr>
          <a:xfrm>
            <a:off x="5004048" y="4363784"/>
            <a:ext cx="3634090" cy="18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rot="16200000">
            <a:off x="5282748" y="4005064"/>
            <a:ext cx="4392489"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6"/>
          <a:stretch>
            <a:fillRect/>
          </a:stretch>
        </p:blipFill>
        <p:spPr>
          <a:xfrm>
            <a:off x="291273" y="5085184"/>
            <a:ext cx="6267846" cy="1368152"/>
          </a:xfrm>
          <a:prstGeom prst="rect">
            <a:avLst/>
          </a:prstGeom>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008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Eksempel 5.5, s. 141</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a:t>Bestem sandsynligheden for, at en stokastisk variabel, der følger standard normalfordelingen vil antage en værdi i disse intervaller:</a:t>
                </a:r>
              </a:p>
              <a:p>
                <a:pPr marL="457200" indent="-457200">
                  <a:buFont typeface="+mj-lt"/>
                  <a:buAutoNum type="alphaLcParenR"/>
                </a:pPr>
                <a:r>
                  <a:rPr lang="en-US"/>
                  <a:t>Mellem </a:t>
                </a:r>
                <a14:m>
                  <m:oMath xmlns:m="http://schemas.openxmlformats.org/officeDocument/2006/math">
                    <m:r>
                      <a:rPr lang="en-US" i="1" smtClean="0">
                        <a:latin typeface="Cambria Math" panose="02040503050406030204" pitchFamily="18" charset="0"/>
                      </a:rPr>
                      <m:t>0.87</m:t>
                    </m:r>
                  </m:oMath>
                </a14:m>
                <a:r>
                  <a:rPr lang="en-US"/>
                  <a:t> og </a:t>
                </a:r>
                <a14:m>
                  <m:oMath xmlns:m="http://schemas.openxmlformats.org/officeDocument/2006/math">
                    <m:r>
                      <a:rPr lang="en-US" i="1" smtClean="0">
                        <a:latin typeface="Cambria Math" panose="02040503050406030204" pitchFamily="18" charset="0"/>
                      </a:rPr>
                      <m:t>1.28</m:t>
                    </m:r>
                  </m:oMath>
                </a14:m>
                <a:endParaRPr lang="en-US"/>
              </a:p>
              <a:p>
                <a:pPr marL="457200" indent="-457200">
                  <a:buFont typeface="+mj-lt"/>
                  <a:buAutoNum type="alphaLcParenR"/>
                </a:pPr>
                <a:r>
                  <a:rPr lang="en-US"/>
                  <a:t>Mellem </a:t>
                </a:r>
                <a14:m>
                  <m:oMath xmlns:m="http://schemas.openxmlformats.org/officeDocument/2006/math">
                    <m:r>
                      <a:rPr lang="en-US" i="1" smtClean="0">
                        <a:latin typeface="Cambria Math" panose="02040503050406030204" pitchFamily="18" charset="0"/>
                      </a:rPr>
                      <m:t>−0.34</m:t>
                    </m:r>
                  </m:oMath>
                </a14:m>
                <a:r>
                  <a:rPr lang="en-US"/>
                  <a:t> og </a:t>
                </a:r>
                <a14:m>
                  <m:oMath xmlns:m="http://schemas.openxmlformats.org/officeDocument/2006/math">
                    <m:r>
                      <a:rPr lang="en-US" i="1" smtClean="0">
                        <a:latin typeface="Cambria Math" panose="02040503050406030204" pitchFamily="18" charset="0"/>
                      </a:rPr>
                      <m:t>0.62</m:t>
                    </m:r>
                  </m:oMath>
                </a14:m>
                <a:endParaRPr lang="en-US"/>
              </a:p>
              <a:p>
                <a:pPr marL="457200" indent="-457200">
                  <a:buFont typeface="+mj-lt"/>
                  <a:buAutoNum type="alphaLcParenR"/>
                </a:pPr>
                <a:r>
                  <a:rPr lang="en-US"/>
                  <a:t>Over </a:t>
                </a:r>
                <a14:m>
                  <m:oMath xmlns:m="http://schemas.openxmlformats.org/officeDocument/2006/math">
                    <m:r>
                      <a:rPr lang="en-US" i="1" smtClean="0">
                        <a:latin typeface="Cambria Math" panose="02040503050406030204" pitchFamily="18" charset="0"/>
                      </a:rPr>
                      <m:t>0.85</m:t>
                    </m:r>
                  </m:oMath>
                </a14:m>
                <a:r>
                  <a:rPr lang="en-US"/>
                  <a:t> </a:t>
                </a:r>
              </a:p>
              <a:p>
                <a:pPr marL="457200" indent="-457200">
                  <a:buFont typeface="+mj-lt"/>
                  <a:buAutoNum type="alphaLcParenR"/>
                </a:pPr>
                <a:r>
                  <a:rPr lang="en-US"/>
                  <a:t>Over </a:t>
                </a:r>
                <a14:m>
                  <m:oMath xmlns:m="http://schemas.openxmlformats.org/officeDocument/2006/math">
                    <m:r>
                      <a:rPr lang="en-US" i="1" smtClean="0">
                        <a:latin typeface="Cambria Math" panose="02040503050406030204" pitchFamily="18" charset="0"/>
                      </a:rPr>
                      <m:t>−0.65</m:t>
                    </m:r>
                  </m:oMath>
                </a14:m>
                <a:endParaRPr lang="en-US"/>
              </a:p>
              <a:p>
                <a:pPr marL="0" indent="0">
                  <a:buNone/>
                </a:pPr>
                <a:endParaRPr lang="en-US"/>
              </a:p>
              <a:p>
                <a:pPr marL="457200" indent="-457200">
                  <a:buFont typeface="+mj-lt"/>
                  <a:buAutoNum type="alphaLcParenR"/>
                </a:pPr>
                <a:r>
                  <a:rPr lang="en-US"/>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0.87&lt;</m:t>
                        </m:r>
                        <m:r>
                          <a:rPr lang="en-US" b="0" i="1" smtClean="0">
                            <a:latin typeface="Cambria Math" panose="02040503050406030204" pitchFamily="18" charset="0"/>
                          </a:rPr>
                          <m:t>𝑍</m:t>
                        </m:r>
                        <m:r>
                          <a:rPr lang="en-US" b="0" i="1" smtClean="0">
                            <a:latin typeface="Cambria Math" panose="02040503050406030204" pitchFamily="18" charset="0"/>
                          </a:rPr>
                          <m:t>&lt;1.28</m:t>
                        </m:r>
                      </m:e>
                    </m:d>
                  </m:oMath>
                </a14:m>
                <a:br>
                  <a:rPr lang="en-US" b="0" i="1">
                    <a:latin typeface="Cambria Math" panose="02040503050406030204" pitchFamily="18" charset="0"/>
                  </a:rPr>
                </a:br>
                <a:r>
                  <a:rPr lang="en-US" b="0"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1.28</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0.87</m:t>
                        </m:r>
                      </m:e>
                    </m:d>
                  </m:oMath>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=0.8997−0.8078</m:t>
                    </m:r>
                  </m:oMath>
                </a14:m>
                <a:r>
                  <a:rPr lang="en-US" b="0" i="1">
                    <a:latin typeface="Cambria Math" panose="02040503050406030204" pitchFamily="18" charset="0"/>
                  </a:rPr>
                  <a:t> </a:t>
                </a:r>
                <a:br>
                  <a:rPr lang="en-US" b="0" i="1">
                    <a:latin typeface="Cambria Math" panose="02040503050406030204" pitchFamily="18" charset="0"/>
                  </a:rPr>
                </a:br>
                <a:r>
                  <a:rPr lang="en-US" b="0"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=0.0919</m:t>
                    </m:r>
                  </m:oMath>
                </a14:m>
                <a:r>
                  <a:rPr lang="en-GB"/>
                  <a:t> </a:t>
                </a:r>
              </a:p>
              <a:p>
                <a:pPr marL="457200" indent="-457200">
                  <a:buFont typeface="+mj-lt"/>
                  <a:buAutoNum type="alphaLcParenR" startAt="4"/>
                </a:pPr>
                <a:r>
                  <a:rPr lang="en-US"/>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−0.65</m:t>
                        </m:r>
                      </m:e>
                    </m:d>
                    <m: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𝑍</m:t>
                        </m:r>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−0.65</m:t>
                        </m:r>
                      </m:e>
                    </m:d>
                  </m:oMath>
                </a14:m>
                <a:br>
                  <a:rPr lang="en-US" i="1">
                    <a:latin typeface="Cambria Math" panose="02040503050406030204" pitchFamily="18" charset="0"/>
                    <a:ea typeface="Cambria Math" panose="02040503050406030204" pitchFamily="18" charset="0"/>
                  </a:rPr>
                </a:br>
                <a:r>
                  <a:rPr lang="en-US" i="1">
                    <a:latin typeface="Cambria Math" panose="02040503050406030204" pitchFamily="18" charset="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−0.65</m:t>
                        </m:r>
                      </m:e>
                    </m:d>
                  </m:oMath>
                </a14:m>
                <a:r>
                  <a:rPr lang="en-US" b="0" i="1">
                    <a:latin typeface="Cambria Math" panose="02040503050406030204" pitchFamily="18" charset="0"/>
                    <a:ea typeface="Cambria Math" panose="02040503050406030204" pitchFamily="18" charset="0"/>
                  </a:rPr>
                  <a:t> </a:t>
                </a:r>
                <a:br>
                  <a:rPr lang="en-US" b="0" i="1">
                    <a:latin typeface="Cambria Math" panose="02040503050406030204" pitchFamily="18" charset="0"/>
                    <a:ea typeface="Cambria Math" panose="02040503050406030204" pitchFamily="18" charset="0"/>
                  </a:rPr>
                </a:br>
                <a:r>
                  <a:rPr lang="en-US" b="0" i="1">
                    <a:latin typeface="Cambria Math" panose="02040503050406030204" pitchFamily="18" charset="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=1−0.2578=0.7422</m:t>
                    </m:r>
                  </m:oMath>
                </a14:m>
                <a:r>
                  <a:rPr lang="en-GB"/>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22</a:t>
            </a:fld>
            <a:endParaRPr lang="da-DK" dirty="0">
              <a:solidFill>
                <a:prstClr val="black">
                  <a:tint val="75000"/>
                </a:prstClr>
              </a:solidFill>
            </a:endParaRPr>
          </a:p>
        </p:txBody>
      </p:sp>
      <p:pic>
        <p:nvPicPr>
          <p:cNvPr id="5" name="Picture 4"/>
          <p:cNvPicPr>
            <a:picLocks noChangeAspect="1"/>
          </p:cNvPicPr>
          <p:nvPr/>
        </p:nvPicPr>
        <p:blipFill>
          <a:blip r:embed="rId3"/>
          <a:stretch>
            <a:fillRect/>
          </a:stretch>
        </p:blipFill>
        <p:spPr>
          <a:xfrm>
            <a:off x="5868144" y="2509428"/>
            <a:ext cx="2752725" cy="1981200"/>
          </a:xfrm>
          <a:prstGeom prst="rect">
            <a:avLst/>
          </a:prstGeom>
        </p:spPr>
      </p:pic>
      <p:pic>
        <p:nvPicPr>
          <p:cNvPr id="6" name="Picture 5"/>
          <p:cNvPicPr>
            <a:picLocks noChangeAspect="1"/>
          </p:cNvPicPr>
          <p:nvPr/>
        </p:nvPicPr>
        <p:blipFill>
          <a:blip r:embed="rId4"/>
          <a:stretch>
            <a:fillRect/>
          </a:stretch>
        </p:blipFill>
        <p:spPr>
          <a:xfrm>
            <a:off x="5868144" y="4509120"/>
            <a:ext cx="2771775" cy="2000250"/>
          </a:xfrm>
          <a:prstGeom prst="rect">
            <a:avLst/>
          </a:prstGeom>
        </p:spPr>
      </p:pic>
    </p:spTree>
    <p:extLst>
      <p:ext uri="{BB962C8B-B14F-4D97-AF65-F5344CB8AC3E}">
        <p14:creationId xmlns:p14="http://schemas.microsoft.com/office/powerpoint/2010/main" val="4227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Beregning af sandsynligheder med </a:t>
            </a:r>
            <a:r>
              <a:rPr lang="da-DK" i="1" dirty="0"/>
              <a:t>N</a:t>
            </a:r>
            <a:r>
              <a:rPr lang="da-DK" dirty="0"/>
              <a:t>(0,1)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424936" cy="5616624"/>
              </a:xfrm>
            </p:spPr>
            <p:txBody>
              <a:bodyPr/>
              <a:lstStyle/>
              <a:p>
                <a:r>
                  <a:rPr lang="da-DK" dirty="0"/>
                  <a:t>Vi er ofte interesserede i at finde den værdi af </a:t>
                </a:r>
                <a:r>
                  <a:rPr lang="da-DK" i="1" dirty="0"/>
                  <a:t>Z</a:t>
                </a:r>
                <a:r>
                  <a:rPr lang="da-DK" dirty="0"/>
                  <a:t>, som giver et bestemt areal ude i halerne </a:t>
                </a:r>
              </a:p>
              <a:p>
                <a:r>
                  <a:rPr lang="da-DK" dirty="0"/>
                  <a:t>Lad os sige, at vi gerne vil finde den værdi af </a:t>
                </a:r>
                <a:r>
                  <a:rPr lang="da-DK" i="1" dirty="0"/>
                  <a:t>Z</a:t>
                </a:r>
                <a:r>
                  <a:rPr lang="da-DK" dirty="0"/>
                  <a:t>, som gør, at arealet af højre hale er </a:t>
                </a:r>
                <a14:m>
                  <m:oMath xmlns:m="http://schemas.openxmlformats.org/officeDocument/2006/math">
                    <m:r>
                      <a:rPr lang="da-DK" i="1" smtClean="0">
                        <a:latin typeface="Cambria Math"/>
                        <a:ea typeface="Cambria Math"/>
                      </a:rPr>
                      <m:t>𝛼</m:t>
                    </m:r>
                  </m:oMath>
                </a14:m>
                <a:r>
                  <a:rPr lang="da-DK" dirty="0"/>
                  <a:t>. Lad os kalde denne værdi af </a:t>
                </a:r>
                <a:r>
                  <a:rPr lang="da-DK" i="1" dirty="0"/>
                  <a:t>Z</a:t>
                </a:r>
                <a:r>
                  <a:rPr lang="da-DK" dirty="0"/>
                  <a:t> for </a:t>
                </a:r>
                <a14:m>
                  <m:oMath xmlns:m="http://schemas.openxmlformats.org/officeDocument/2006/math">
                    <m:sSub>
                      <m:sSubPr>
                        <m:ctrlPr>
                          <a:rPr lang="da-DK" i="1" smtClean="0">
                            <a:latin typeface="Cambria Math" panose="02040503050406030204" pitchFamily="18" charset="0"/>
                          </a:rPr>
                        </m:ctrlPr>
                      </m:sSubPr>
                      <m:e>
                        <m:r>
                          <a:rPr lang="da-DK" b="0" i="1" smtClean="0">
                            <a:latin typeface="Cambria Math"/>
                          </a:rPr>
                          <m:t>𝑧</m:t>
                        </m:r>
                      </m:e>
                      <m:sub>
                        <m:r>
                          <a:rPr lang="da-DK" i="1" smtClean="0">
                            <a:latin typeface="Cambria Math"/>
                            <a:ea typeface="Cambria Math"/>
                          </a:rPr>
                          <m:t>𝛼</m:t>
                        </m:r>
                      </m:sub>
                    </m:sSub>
                  </m:oMath>
                </a14:m>
                <a:endParaRPr lang="da-DK" dirty="0"/>
              </a:p>
              <a:p>
                <a:pPr marL="0" indent="0">
                  <a:buNone/>
                </a:pPr>
                <a:r>
                  <a:rPr lang="da-DK" sz="1200" dirty="0"/>
                  <a:t>  </a:t>
                </a:r>
                <a:br>
                  <a:rPr lang="da-DK" dirty="0"/>
                </a:br>
                <a:r>
                  <a:rPr lang="da-DK" sz="1200" dirty="0"/>
                  <a:t>  </a:t>
                </a:r>
                <a:r>
                  <a:rPr lang="da-DK" dirty="0"/>
                  <a:t> 	</a:t>
                </a:r>
                <a14:m>
                  <m:oMath xmlns:m="http://schemas.openxmlformats.org/officeDocument/2006/math">
                    <m:r>
                      <a:rPr lang="da-DK" b="0" i="1" smtClean="0">
                        <a:latin typeface="Cambria Math"/>
                      </a:rPr>
                      <m:t>𝑃</m:t>
                    </m:r>
                    <m:d>
                      <m:dPr>
                        <m:ctrlPr>
                          <a:rPr lang="da-DK" b="0" i="1" smtClean="0">
                            <a:latin typeface="Cambria Math" panose="02040503050406030204" pitchFamily="18" charset="0"/>
                          </a:rPr>
                        </m:ctrlPr>
                      </m:dPr>
                      <m:e>
                        <m:r>
                          <a:rPr lang="da-DK" b="0" i="1" smtClean="0">
                            <a:latin typeface="Cambria Math"/>
                          </a:rPr>
                          <m:t>𝑍</m:t>
                        </m:r>
                        <m:r>
                          <a:rPr lang="da-DK" b="0" i="1" smtClean="0">
                            <a:latin typeface="Cambria Math"/>
                          </a:rPr>
                          <m:t>&gt;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a:rPr lang="da-DK" b="0" i="0" smtClean="0">
                        <a:latin typeface="Cambria Math"/>
                        <a:ea typeface="Cambria Math"/>
                      </a:rPr>
                      <m:t>=</m:t>
                    </m:r>
                    <m:r>
                      <a:rPr lang="da-DK" i="1">
                        <a:latin typeface="Cambria Math"/>
                        <a:ea typeface="Cambria Math"/>
                      </a:rPr>
                      <m:t>𝛼</m:t>
                    </m:r>
                    <m:r>
                      <a:rPr lang="da-DK" b="0" i="1" smtClean="0">
                        <a:latin typeface="Cambria Math"/>
                        <a:ea typeface="Cambria Math"/>
                      </a:rPr>
                      <m:t>  </m:t>
                    </m:r>
                    <m:groupChr>
                      <m:groupChrPr>
                        <m:chr m:val="⇒"/>
                        <m:pos m:val="top"/>
                        <m:ctrlPr>
                          <a:rPr lang="da-DK" b="0" i="1" smtClean="0">
                            <a:latin typeface="Cambria Math" panose="02040503050406030204" pitchFamily="18" charset="0"/>
                            <a:ea typeface="Cambria Math"/>
                          </a:rPr>
                        </m:ctrlPr>
                      </m:groupChrPr>
                      <m:e>
                        <m:r>
                          <m:rPr>
                            <m:brk m:alnAt="1"/>
                          </m:rPr>
                          <a:rPr lang="en-US" b="0" i="1" smtClean="0">
                            <a:latin typeface="Cambria Math" panose="02040503050406030204" pitchFamily="18" charset="0"/>
                            <a:ea typeface="Cambria Math"/>
                          </a:rPr>
                          <m:t> </m:t>
                        </m:r>
                      </m:e>
                    </m:groupChr>
                  </m:oMath>
                </a14:m>
                <a:r>
                  <a:rPr lang="da-DK" dirty="0"/>
                  <a:t> </a:t>
                </a:r>
                <a:br>
                  <a:rPr lang="da-DK" dirty="0"/>
                </a:br>
                <a:r>
                  <a:rPr lang="da-DK" dirty="0"/>
                  <a:t> 	</a:t>
                </a:r>
                <a14:m>
                  <m:oMath xmlns:m="http://schemas.openxmlformats.org/officeDocument/2006/math">
                    <m:r>
                      <a:rPr lang="da-DK" b="0" i="0" smtClean="0">
                        <a:latin typeface="Cambria Math"/>
                      </a:rPr>
                      <m:t>1−</m:t>
                    </m:r>
                    <m:r>
                      <a:rPr lang="da-DK" i="1">
                        <a:latin typeface="Cambria Math"/>
                      </a:rPr>
                      <m:t>𝑃</m:t>
                    </m:r>
                    <m:d>
                      <m:dPr>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a:rPr lang="da-DK">
                        <a:latin typeface="Cambria Math"/>
                        <a:ea typeface="Cambria Math"/>
                      </a:rPr>
                      <m:t>=</m:t>
                    </m:r>
                    <m:r>
                      <a:rPr lang="da-DK" i="1">
                        <a:latin typeface="Cambria Math"/>
                        <a:ea typeface="Cambria Math"/>
                      </a:rPr>
                      <m:t>𝛼</m:t>
                    </m:r>
                    <m:r>
                      <a:rPr lang="da-DK" i="1">
                        <a:latin typeface="Cambria Math"/>
                        <a:ea typeface="Cambria Math"/>
                      </a:rPr>
                      <m:t>  </m:t>
                    </m:r>
                    <m:groupChr>
                      <m:groupChrPr>
                        <m:chr m:val="⇒"/>
                        <m:pos m:val="top"/>
                        <m:ctrlPr>
                          <a:rPr lang="da-DK" i="1">
                            <a:latin typeface="Cambria Math" panose="02040503050406030204" pitchFamily="18" charset="0"/>
                            <a:ea typeface="Cambria Math"/>
                          </a:rPr>
                        </m:ctrlPr>
                      </m:groupChrPr>
                      <m:e>
                        <m:r>
                          <m:rPr>
                            <m:brk m:alnAt="1"/>
                          </m:rPr>
                          <a:rPr lang="en-US" b="0" i="1" smtClean="0">
                            <a:latin typeface="Cambria Math" panose="02040503050406030204" pitchFamily="18" charset="0"/>
                            <a:ea typeface="Cambria Math"/>
                          </a:rPr>
                          <m:t> </m:t>
                        </m:r>
                      </m:e>
                    </m:groupChr>
                  </m:oMath>
                </a14:m>
                <a:br>
                  <a:rPr lang="da-DK" dirty="0"/>
                </a:br>
                <a:r>
                  <a:rPr lang="da-DK" dirty="0"/>
                  <a:t> 	</a:t>
                </a:r>
                <a14:m>
                  <m:oMath xmlns:m="http://schemas.openxmlformats.org/officeDocument/2006/math">
                    <m:r>
                      <a:rPr lang="da-DK" i="1">
                        <a:latin typeface="Cambria Math"/>
                      </a:rPr>
                      <m:t>𝑃</m:t>
                    </m:r>
                    <m:d>
                      <m:dPr>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ctrlPr>
                          <a:rPr lang="da-DK" i="1">
                            <a:latin typeface="Cambria Math" panose="02040503050406030204" pitchFamily="18" charset="0"/>
                            <a:ea typeface="Cambria Math"/>
                          </a:rPr>
                        </m:ctrlPr>
                      </m:groupChrPr>
                      <m:e>
                        <m:r>
                          <m:rPr>
                            <m:brk m:alnAt="1"/>
                          </m:rPr>
                          <a:rPr lang="en-US" b="0" i="1" smtClean="0">
                            <a:latin typeface="Cambria Math" panose="02040503050406030204" pitchFamily="18" charset="0"/>
                            <a:ea typeface="Cambria Math"/>
                          </a:rPr>
                          <m:t> </m:t>
                        </m:r>
                      </m:e>
                    </m:groupChr>
                  </m:oMath>
                </a14:m>
                <a:br>
                  <a:rPr lang="da-DK" dirty="0"/>
                </a:br>
                <a:r>
                  <a:rPr lang="da-DK" dirty="0"/>
                  <a:t> 	</a:t>
                </a:r>
                <a14:m>
                  <m:oMath xmlns:m="http://schemas.openxmlformats.org/officeDocument/2006/math">
                    <m:r>
                      <a:rPr lang="da-DK" b="0" i="1" smtClean="0">
                        <a:latin typeface="Cambria Math"/>
                      </a:rPr>
                      <m:t>𝐹</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e>
                    </m:d>
                    <m:r>
                      <a:rPr lang="da-DK">
                        <a:latin typeface="Cambria Math"/>
                        <a:ea typeface="Cambria Math"/>
                      </a:rPr>
                      <m:t>=</m:t>
                    </m:r>
                    <m:r>
                      <a:rPr lang="da-DK" b="0" i="1" smtClean="0">
                        <a:latin typeface="Cambria Math"/>
                        <a:ea typeface="Cambria Math"/>
                      </a:rPr>
                      <m:t>1−</m:t>
                    </m:r>
                    <m:r>
                      <a:rPr lang="da-DK" i="1">
                        <a:latin typeface="Cambria Math"/>
                        <a:ea typeface="Cambria Math"/>
                      </a:rPr>
                      <m:t>𝛼</m:t>
                    </m:r>
                    <m:r>
                      <a:rPr lang="da-DK" i="1">
                        <a:latin typeface="Cambria Math"/>
                        <a:ea typeface="Cambria Math"/>
                      </a:rPr>
                      <m:t>  </m:t>
                    </m:r>
                    <m:groupChr>
                      <m:groupChrPr>
                        <m:chr m:val="⇒"/>
                        <m:pos m:val="top"/>
                        <m:ctrlPr>
                          <a:rPr lang="da-DK" i="1">
                            <a:latin typeface="Cambria Math" panose="02040503050406030204" pitchFamily="18" charset="0"/>
                            <a:ea typeface="Cambria Math"/>
                          </a:rPr>
                        </m:ctrlPr>
                      </m:groupChrPr>
                      <m:e>
                        <m:r>
                          <m:rPr>
                            <m:brk m:alnAt="1"/>
                          </m:rPr>
                          <a:rPr lang="en-US" b="0" i="1" smtClean="0">
                            <a:latin typeface="Cambria Math" panose="02040503050406030204" pitchFamily="18" charset="0"/>
                            <a:ea typeface="Cambria Math"/>
                          </a:rPr>
                          <m:t> </m:t>
                        </m:r>
                      </m:e>
                    </m:groupChr>
                  </m:oMath>
                </a14:m>
                <a:br>
                  <a:rPr lang="da-DK" dirty="0"/>
                </a:br>
                <a:r>
                  <a:rPr lang="da-DK" dirty="0"/>
                  <a:t> 	</a:t>
                </a:r>
                <a14:m>
                  <m:oMath xmlns:m="http://schemas.openxmlformats.org/officeDocument/2006/math">
                    <m:sSub>
                      <m:sSubPr>
                        <m:ctrlPr>
                          <a:rPr lang="da-DK" i="1">
                            <a:latin typeface="Cambria Math" panose="02040503050406030204" pitchFamily="18" charset="0"/>
                          </a:rPr>
                        </m:ctrlPr>
                      </m:sSubPr>
                      <m:e>
                        <m:r>
                          <a:rPr lang="da-DK" i="1">
                            <a:latin typeface="Cambria Math"/>
                          </a:rPr>
                          <m:t>𝑧</m:t>
                        </m:r>
                      </m:e>
                      <m:sub>
                        <m:r>
                          <a:rPr lang="da-DK" i="1">
                            <a:latin typeface="Cambria Math"/>
                            <a:ea typeface="Cambria Math"/>
                          </a:rPr>
                          <m:t>𝛼</m:t>
                        </m:r>
                      </m:sub>
                    </m:sSub>
                    <m:r>
                      <a:rPr lang="da-DK" b="0" i="1" smtClean="0">
                        <a:latin typeface="Cambria Math"/>
                        <a:ea typeface="Cambria Math"/>
                      </a:rPr>
                      <m:t>=</m:t>
                    </m:r>
                    <m:sSup>
                      <m:sSupPr>
                        <m:ctrlPr>
                          <a:rPr lang="da-DK" b="0" i="1" smtClean="0">
                            <a:latin typeface="Cambria Math" panose="02040503050406030204" pitchFamily="18" charset="0"/>
                            <a:ea typeface="Cambria Math"/>
                          </a:rPr>
                        </m:ctrlPr>
                      </m:sSupPr>
                      <m:e>
                        <m:r>
                          <a:rPr lang="da-DK" b="0" i="1" smtClean="0">
                            <a:latin typeface="Cambria Math"/>
                            <a:ea typeface="Cambria Math"/>
                          </a:rPr>
                          <m:t>𝐹</m:t>
                        </m:r>
                      </m:e>
                      <m:sup>
                        <m:r>
                          <a:rPr lang="da-DK" b="0" i="1" smtClean="0">
                            <a:latin typeface="Cambria Math"/>
                            <a:ea typeface="Cambria Math"/>
                          </a:rPr>
                          <m:t>−1</m:t>
                        </m:r>
                      </m:sup>
                    </m:sSup>
                    <m:d>
                      <m:dPr>
                        <m:ctrlPr>
                          <a:rPr lang="da-DK" i="1">
                            <a:latin typeface="Cambria Math" panose="02040503050406030204" pitchFamily="18" charset="0"/>
                          </a:rPr>
                        </m:ctrlPr>
                      </m:dPr>
                      <m:e>
                        <m:r>
                          <a:rPr lang="da-DK" i="1">
                            <a:latin typeface="Cambria Math"/>
                            <a:ea typeface="Cambria Math"/>
                          </a:rPr>
                          <m:t>1−</m:t>
                        </m:r>
                        <m:r>
                          <a:rPr lang="da-DK" i="1">
                            <a:latin typeface="Cambria Math"/>
                            <a:ea typeface="Cambria Math"/>
                          </a:rPr>
                          <m:t>𝛼</m:t>
                        </m:r>
                      </m:e>
                    </m:d>
                  </m:oMath>
                </a14:m>
                <a:endParaRPr lang="da-DK" dirty="0"/>
              </a:p>
              <a:p>
                <a:r>
                  <a:rPr lang="da-DK" dirty="0"/>
                  <a:t>F.eks. for </a:t>
                </a:r>
                <a14:m>
                  <m:oMath xmlns:m="http://schemas.openxmlformats.org/officeDocument/2006/math">
                    <m:r>
                      <a:rPr lang="da-DK" i="1" smtClean="0">
                        <a:latin typeface="Cambria Math"/>
                        <a:ea typeface="Cambria Math"/>
                      </a:rPr>
                      <m:t>𝛼</m:t>
                    </m:r>
                    <m:r>
                      <a:rPr lang="da-DK" b="0" i="1" smtClean="0">
                        <a:latin typeface="Cambria Math"/>
                        <a:ea typeface="Cambria Math"/>
                      </a:rPr>
                      <m:t>=0.025:</m:t>
                    </m:r>
                  </m:oMath>
                </a14:m>
                <a:br>
                  <a:rPr lang="da-DK" dirty="0"/>
                </a:br>
                <a14:m>
                  <m:oMath xmlns:m="http://schemas.openxmlformats.org/officeDocument/2006/math">
                    <m:r>
                      <a:rPr lang="da-DK" i="1">
                        <a:latin typeface="Cambria Math"/>
                      </a:rPr>
                      <m:t>𝑃</m:t>
                    </m:r>
                    <m:d>
                      <m:dPr>
                        <m:ctrlPr>
                          <a:rPr lang="da-DK" i="1">
                            <a:latin typeface="Cambria Math" panose="02040503050406030204" pitchFamily="18" charset="0"/>
                          </a:rPr>
                        </m:ctrlPr>
                      </m:dPr>
                      <m:e>
                        <m:r>
                          <a:rPr lang="da-DK" i="1">
                            <a:latin typeface="Cambria Math"/>
                          </a:rPr>
                          <m:t>𝑍</m:t>
                        </m:r>
                        <m:r>
                          <a:rPr lang="da-DK" i="1">
                            <a:latin typeface="Cambria Math"/>
                          </a:rPr>
                          <m:t>&gt;</m:t>
                        </m:r>
                        <m:sSub>
                          <m:sSubPr>
                            <m:ctrlPr>
                              <a:rPr lang="da-DK" i="1">
                                <a:latin typeface="Cambria Math" panose="02040503050406030204" pitchFamily="18" charset="0"/>
                              </a:rPr>
                            </m:ctrlPr>
                          </m:sSubPr>
                          <m:e>
                            <m:r>
                              <a:rPr lang="da-DK" i="1">
                                <a:latin typeface="Cambria Math"/>
                              </a:rPr>
                              <m:t>𝑧</m:t>
                            </m:r>
                          </m:e>
                          <m:sub>
                            <m:r>
                              <a:rPr lang="da-DK" b="0" i="1" smtClean="0">
                                <a:latin typeface="Cambria Math"/>
                              </a:rPr>
                              <m:t>0.025</m:t>
                            </m:r>
                          </m:sub>
                        </m:sSub>
                      </m:e>
                    </m:d>
                    <m:r>
                      <a:rPr lang="da-DK">
                        <a:latin typeface="Cambria Math"/>
                        <a:ea typeface="Cambria Math"/>
                      </a:rPr>
                      <m:t>=</m:t>
                    </m:r>
                    <m:r>
                      <a:rPr lang="da-DK" b="0" i="1" smtClean="0">
                        <a:latin typeface="Cambria Math"/>
                        <a:ea typeface="Cambria Math"/>
                      </a:rPr>
                      <m:t>0.025  </m:t>
                    </m:r>
                    <m:groupChr>
                      <m:groupChrPr>
                        <m:chr m:val="⇒"/>
                        <m:pos m:val="top"/>
                        <m:ctrlPr>
                          <a:rPr lang="da-DK" b="0" i="1" smtClean="0">
                            <a:latin typeface="Cambria Math" panose="02040503050406030204" pitchFamily="18" charset="0"/>
                            <a:ea typeface="Cambria Math"/>
                          </a:rPr>
                        </m:ctrlPr>
                      </m:groupChrPr>
                      <m:e>
                        <m:r>
                          <m:rPr>
                            <m:brk m:alnAt="1"/>
                          </m:rPr>
                          <a:rPr lang="en-US" b="0" i="1" smtClean="0">
                            <a:latin typeface="Cambria Math" panose="02040503050406030204" pitchFamily="18" charset="0"/>
                            <a:ea typeface="Cambria Math"/>
                          </a:rPr>
                          <m:t> </m:t>
                        </m:r>
                      </m:e>
                    </m:groupChr>
                  </m:oMath>
                </a14:m>
                <a:r>
                  <a:rPr lang="da-DK" dirty="0"/>
                  <a:t> </a:t>
                </a:r>
                <a:br>
                  <a:rPr lang="da-DK" dirty="0"/>
                </a:br>
                <a:r>
                  <a:rPr lang="da-DK" dirty="0"/>
                  <a:t> </a:t>
                </a:r>
                <a14:m>
                  <m:oMath xmlns:m="http://schemas.openxmlformats.org/officeDocument/2006/math">
                    <m:r>
                      <a:rPr lang="da-DK" i="1">
                        <a:latin typeface="Cambria Math"/>
                      </a:rPr>
                      <m:t>𝑃</m:t>
                    </m:r>
                    <m:d>
                      <m:dPr>
                        <m:ctrlPr>
                          <a:rPr lang="da-DK" i="1">
                            <a:latin typeface="Cambria Math" panose="02040503050406030204" pitchFamily="18" charset="0"/>
                          </a:rPr>
                        </m:ctrlPr>
                      </m:dPr>
                      <m:e>
                        <m:r>
                          <a:rPr lang="da-DK" i="1">
                            <a:latin typeface="Cambria Math"/>
                          </a:rPr>
                          <m:t>𝑍</m:t>
                        </m:r>
                        <m:r>
                          <a:rPr lang="da-DK" i="1" smtClean="0">
                            <a:latin typeface="Cambria Math"/>
                            <a:ea typeface="Cambria Math"/>
                          </a:rPr>
                          <m:t>≤</m:t>
                        </m:r>
                        <m:sSub>
                          <m:sSubPr>
                            <m:ctrlPr>
                              <a:rPr lang="da-DK" i="1">
                                <a:latin typeface="Cambria Math" panose="02040503050406030204" pitchFamily="18" charset="0"/>
                              </a:rPr>
                            </m:ctrlPr>
                          </m:sSubPr>
                          <m:e>
                            <m:r>
                              <a:rPr lang="da-DK" i="1">
                                <a:latin typeface="Cambria Math"/>
                              </a:rPr>
                              <m:t>𝑧</m:t>
                            </m:r>
                          </m:e>
                          <m:sub>
                            <m:r>
                              <a:rPr lang="da-DK" i="1">
                                <a:latin typeface="Cambria Math"/>
                              </a:rPr>
                              <m:t>0.025</m:t>
                            </m:r>
                          </m:sub>
                        </m:sSub>
                      </m:e>
                    </m:d>
                    <m:r>
                      <a:rPr lang="da-DK">
                        <a:latin typeface="Cambria Math"/>
                        <a:ea typeface="Cambria Math"/>
                      </a:rPr>
                      <m:t>=</m:t>
                    </m:r>
                    <m:r>
                      <a:rPr lang="da-DK" b="0" i="1" smtClean="0">
                        <a:latin typeface="Cambria Math"/>
                        <a:ea typeface="Cambria Math"/>
                      </a:rPr>
                      <m:t>1−</m:t>
                    </m:r>
                    <m:r>
                      <a:rPr lang="da-DK" i="1">
                        <a:latin typeface="Cambria Math"/>
                        <a:ea typeface="Cambria Math"/>
                      </a:rPr>
                      <m:t>0.025</m:t>
                    </m:r>
                    <m:r>
                      <a:rPr lang="da-DK" b="0" i="1" smtClean="0">
                        <a:latin typeface="Cambria Math"/>
                        <a:ea typeface="Cambria Math"/>
                      </a:rPr>
                      <m:t>=0.975</m:t>
                    </m:r>
                  </m:oMath>
                </a14:m>
                <a:endParaRPr lang="da-DK" dirty="0"/>
              </a:p>
              <a:p>
                <a:r>
                  <a:rPr lang="da-DK" dirty="0"/>
                  <a:t> Vi har tidligere vist, at </a:t>
                </a:r>
                <a14:m>
                  <m:oMath xmlns:m="http://schemas.openxmlformats.org/officeDocument/2006/math">
                    <m:r>
                      <a:rPr lang="da-DK" b="0" i="1" smtClean="0">
                        <a:latin typeface="Cambria Math"/>
                      </a:rPr>
                      <m:t>𝐹</m:t>
                    </m:r>
                    <m:d>
                      <m:dPr>
                        <m:ctrlPr>
                          <a:rPr lang="da-DK" b="0" i="1" smtClean="0">
                            <a:latin typeface="Cambria Math" panose="02040503050406030204" pitchFamily="18" charset="0"/>
                          </a:rPr>
                        </m:ctrlPr>
                      </m:dPr>
                      <m:e>
                        <m:r>
                          <a:rPr lang="da-DK" b="0" i="1" smtClean="0">
                            <a:latin typeface="Cambria Math"/>
                          </a:rPr>
                          <m:t>1.96</m:t>
                        </m:r>
                      </m:e>
                    </m:d>
                    <m:r>
                      <a:rPr lang="da-DK" b="0" i="1" smtClean="0">
                        <a:latin typeface="Cambria Math"/>
                      </a:rPr>
                      <m:t>=</m:t>
                    </m:r>
                    <m:r>
                      <a:rPr lang="da-DK" b="0" i="1" smtClean="0">
                        <a:latin typeface="Cambria Math"/>
                      </a:rPr>
                      <m:t>𝑃</m:t>
                    </m:r>
                    <m:d>
                      <m:dPr>
                        <m:ctrlPr>
                          <a:rPr lang="da-DK" b="0" i="1" smtClean="0">
                            <a:latin typeface="Cambria Math" panose="02040503050406030204" pitchFamily="18" charset="0"/>
                          </a:rPr>
                        </m:ctrlPr>
                      </m:dPr>
                      <m:e>
                        <m:r>
                          <a:rPr lang="da-DK" i="1">
                            <a:latin typeface="Cambria Math"/>
                          </a:rPr>
                          <m:t>𝑍</m:t>
                        </m:r>
                        <m:r>
                          <a:rPr lang="da-DK" i="1">
                            <a:latin typeface="Cambria Math"/>
                            <a:ea typeface="Cambria Math"/>
                          </a:rPr>
                          <m:t>≤</m:t>
                        </m:r>
                        <m:r>
                          <a:rPr lang="da-DK" b="0" i="1" smtClean="0">
                            <a:latin typeface="Cambria Math"/>
                          </a:rPr>
                          <m:t>1.96</m:t>
                        </m:r>
                      </m:e>
                    </m:d>
                    <m:r>
                      <a:rPr lang="da-DK" b="0" i="1" smtClean="0">
                        <a:latin typeface="Cambria Math"/>
                      </a:rPr>
                      <m:t>=0.975</m:t>
                    </m:r>
                    <m:r>
                      <m:rPr>
                        <m:nor/>
                      </m:rPr>
                      <a:rPr lang="da-DK" b="0" i="0" smtClean="0">
                        <a:latin typeface="Cambria Math"/>
                      </a:rPr>
                      <m:t>, </m:t>
                    </m:r>
                    <m:r>
                      <m:rPr>
                        <m:nor/>
                      </m:rPr>
                      <a:rPr lang="da-DK" b="0" i="0" smtClean="0">
                        <a:latin typeface="Cambria Math"/>
                      </a:rPr>
                      <m:t>s</m:t>
                    </m:r>
                    <m:r>
                      <m:rPr>
                        <m:nor/>
                      </m:rPr>
                      <a:rPr lang="da-DK" b="0" i="0" smtClean="0">
                        <a:latin typeface="Cambria Math"/>
                      </a:rPr>
                      <m:t>å</m:t>
                    </m:r>
                  </m:oMath>
                </a14:m>
                <a:br>
                  <a:rPr lang="da-DK" b="0" i="0" dirty="0">
                    <a:latin typeface="Cambria Math"/>
                  </a:rPr>
                </a:br>
                <a14:m>
                  <m:oMath xmlns:m="http://schemas.openxmlformats.org/officeDocument/2006/math">
                    <m:r>
                      <m:rPr>
                        <m:nor/>
                      </m:rPr>
                      <a:rPr lang="da-DK" b="0" i="0" smtClean="0">
                        <a:latin typeface="Cambria Math"/>
                      </a:rPr>
                      <m:t> </m:t>
                    </m:r>
                    <m:sSub>
                      <m:sSubPr>
                        <m:ctrlPr>
                          <a:rPr lang="da-DK" b="0" i="1" smtClean="0">
                            <a:latin typeface="Cambria Math" panose="02040503050406030204" pitchFamily="18" charset="0"/>
                          </a:rPr>
                        </m:ctrlPr>
                      </m:sSubPr>
                      <m:e>
                        <m:r>
                          <a:rPr lang="da-DK" b="0" i="1" smtClean="0">
                            <a:latin typeface="Cambria Math"/>
                          </a:rPr>
                          <m:t>𝑧</m:t>
                        </m:r>
                      </m:e>
                      <m:sub>
                        <m:r>
                          <a:rPr lang="da-DK" b="0" i="1" smtClean="0">
                            <a:latin typeface="Cambria Math"/>
                          </a:rPr>
                          <m:t>0.025</m:t>
                        </m:r>
                      </m:sub>
                    </m:sSub>
                    <m:r>
                      <a:rPr lang="da-DK" b="0" i="1" smtClean="0">
                        <a:latin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ctrlPr>
                          <a:rPr lang="da-DK" i="1">
                            <a:latin typeface="Cambria Math" panose="02040503050406030204" pitchFamily="18" charset="0"/>
                          </a:rPr>
                        </m:ctrlPr>
                      </m:dPr>
                      <m:e>
                        <m:r>
                          <a:rPr lang="da-DK" i="1">
                            <a:latin typeface="Cambria Math"/>
                            <a:ea typeface="Cambria Math"/>
                          </a:rPr>
                          <m:t>1−0.025</m:t>
                        </m:r>
                      </m:e>
                    </m:d>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𝐹</m:t>
                        </m:r>
                      </m:e>
                      <m:sup>
                        <m:r>
                          <a:rPr lang="da-DK" i="1">
                            <a:latin typeface="Cambria Math"/>
                            <a:ea typeface="Cambria Math"/>
                          </a:rPr>
                          <m:t>−1</m:t>
                        </m:r>
                      </m:sup>
                    </m:sSup>
                    <m:d>
                      <m:dPr>
                        <m:ctrlPr>
                          <a:rPr lang="da-DK" i="1">
                            <a:latin typeface="Cambria Math" panose="02040503050406030204" pitchFamily="18" charset="0"/>
                          </a:rPr>
                        </m:ctrlPr>
                      </m:dPr>
                      <m:e>
                        <m:r>
                          <a:rPr lang="da-DK" b="0" i="1" smtClean="0">
                            <a:latin typeface="Cambria Math"/>
                          </a:rPr>
                          <m:t>0.975</m:t>
                        </m:r>
                      </m:e>
                    </m:d>
                    <m:r>
                      <a:rPr lang="da-DK" i="1">
                        <a:latin typeface="Cambria Math"/>
                        <a:ea typeface="Cambria Math"/>
                      </a:rPr>
                      <m:t>=</m:t>
                    </m:r>
                    <m:r>
                      <a:rPr lang="da-DK" b="0" i="1" smtClean="0">
                        <a:latin typeface="Cambria Math"/>
                      </a:rPr>
                      <m:t>1.96</m:t>
                    </m:r>
                  </m:oMath>
                </a14:m>
                <a:r>
                  <a:rPr lang="da-DK"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304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a:t>
            </a:fld>
            <a:endParaRPr lang="da-DK" dirty="0"/>
          </a:p>
        </p:txBody>
      </p:sp>
      <p:pic>
        <p:nvPicPr>
          <p:cNvPr id="6" name="Picture 5"/>
          <p:cNvPicPr>
            <a:picLocks noChangeAspect="1"/>
          </p:cNvPicPr>
          <p:nvPr/>
        </p:nvPicPr>
        <p:blipFill>
          <a:blip r:embed="rId4"/>
          <a:stretch>
            <a:fillRect/>
          </a:stretch>
        </p:blipFill>
        <p:spPr>
          <a:xfrm>
            <a:off x="5508104" y="2775431"/>
            <a:ext cx="3394112" cy="2355308"/>
          </a:xfrm>
          <a:prstGeom prst="rect">
            <a:avLst/>
          </a:prstGeom>
        </p:spPr>
      </p:pic>
      <p:sp>
        <p:nvSpPr>
          <p:cNvPr id="5" name="Rounded Rectangular Callout 4"/>
          <p:cNvSpPr/>
          <p:nvPr/>
        </p:nvSpPr>
        <p:spPr>
          <a:xfrm>
            <a:off x="4067944" y="2770346"/>
            <a:ext cx="2160240" cy="1072530"/>
          </a:xfrm>
          <a:prstGeom prst="wedgeRoundRectCallout">
            <a:avLst>
              <a:gd name="adj1" fmla="val -126316"/>
              <a:gd name="adj2" fmla="val 114500"/>
              <a:gd name="adj3" fmla="val 16667"/>
            </a:avLst>
          </a:prstGeom>
          <a:solidFill>
            <a:srgbClr val="FFFF6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Invers funktion til den kumulerede fordelingsfunktion </a:t>
            </a:r>
            <a:r>
              <a:rPr lang="da-DK" i="1" dirty="0">
                <a:solidFill>
                  <a:schemeClr val="tx1"/>
                </a:solidFill>
              </a:rPr>
              <a:t>F</a:t>
            </a:r>
          </a:p>
        </p:txBody>
      </p:sp>
    </p:spTree>
    <p:extLst>
      <p:ext uri="{BB962C8B-B14F-4D97-AF65-F5344CB8AC3E}">
        <p14:creationId xmlns:p14="http://schemas.microsoft.com/office/powerpoint/2010/main" val="49962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Hvad så hvis </a:t>
                </a:r>
                <a14:m>
                  <m:oMath xmlns:m="http://schemas.openxmlformats.org/officeDocument/2006/math">
                    <m:r>
                      <a:rPr lang="en-US" b="1" i="1" smtClean="0">
                        <a:latin typeface="Cambria Math" panose="02040503050406030204" pitchFamily="18" charset="0"/>
                      </a:rPr>
                      <m:t>𝑿</m:t>
                    </m:r>
                  </m:oMath>
                </a14:m>
                <a:r>
                  <a:rPr lang="en-GB"/>
                  <a:t> følger </a:t>
                </a:r>
                <a:r>
                  <a:rPr lang="en-GB" i="1"/>
                  <a:t>generel</a:t>
                </a:r>
                <a:r>
                  <a:rPr lang="en-GB"/>
                  <a:t> normalford.?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02" t="-8621" r="-1158" b="-2758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24</a:t>
            </a:fld>
            <a:endParaRPr lang="da-DK" dirty="0">
              <a:solidFill>
                <a:prstClr val="black">
                  <a:tint val="75000"/>
                </a:prstClr>
              </a:solidFill>
            </a:endParaRPr>
          </a:p>
        </p:txBody>
      </p:sp>
      <p:pic>
        <p:nvPicPr>
          <p:cNvPr id="7" name="Picture 6"/>
          <p:cNvPicPr>
            <a:picLocks noChangeAspect="1"/>
          </p:cNvPicPr>
          <p:nvPr/>
        </p:nvPicPr>
        <p:blipFill>
          <a:blip r:embed="rId3"/>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571835" y="1854691"/>
            <a:ext cx="5990390" cy="48240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Hvis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oMath>
                </a14:m>
                <a:r>
                  <a:rPr lang="en-GB"/>
                  <a:t>, så er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oMath>
                </a14:m>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868"/>
                </a:stretch>
              </a:blipFill>
            </p:spPr>
            <p:txBody>
              <a:bodyPr/>
              <a:lstStyle/>
              <a:p>
                <a:r>
                  <a:rPr lang="en-GB">
                    <a:noFill/>
                  </a:rPr>
                  <a:t> </a:t>
                </a:r>
              </a:p>
            </p:txBody>
          </p:sp>
        </mc:Fallback>
      </mc:AlternateContent>
    </p:spTree>
    <p:extLst>
      <p:ext uri="{BB962C8B-B14F-4D97-AF65-F5344CB8AC3E}">
        <p14:creationId xmlns:p14="http://schemas.microsoft.com/office/powerpoint/2010/main" val="269244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Eksempel 5.7, s. 144</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en-US"/>
                  <a:t>For en stregkodeskanner måler man, hvor meget man kan dæmpe signalet, så den lige netop kan aflæse en stregkode. Dæmpningen afhænger af stregkoden for forskellige fødevarer. Det viser sig, at den følger en normalfordeling med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=10.1</m:t>
                    </m:r>
                  </m:oMath>
                </a14:m>
                <a:r>
                  <a:rPr lang="en-GB"/>
                  <a:t> dB og </a:t>
                </a:r>
                <a14:m>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=2.7</m:t>
                    </m:r>
                  </m:oMath>
                </a14:m>
                <a:r>
                  <a:rPr lang="en-GB"/>
                  <a:t> dB.</a:t>
                </a:r>
              </a:p>
              <a:p>
                <a:pPr marL="814387" lvl="1" indent="-457200">
                  <a:buFont typeface="+mj-lt"/>
                  <a:buAutoNum type="alphaLcParenR"/>
                </a:pPr>
                <a:r>
                  <a:rPr lang="en-US"/>
                  <a:t>Hvad er sandsynligheden for at dæmpningen for den næste stregkode er mellem </a:t>
                </a:r>
                <a14:m>
                  <m:oMath xmlns:m="http://schemas.openxmlformats.org/officeDocument/2006/math">
                    <m:r>
                      <a:rPr lang="en-US" i="1" smtClean="0">
                        <a:latin typeface="Cambria Math" panose="02040503050406030204" pitchFamily="18" charset="0"/>
                      </a:rPr>
                      <m:t>8.5</m:t>
                    </m:r>
                  </m:oMath>
                </a14:m>
                <a:r>
                  <a:rPr lang="en-US"/>
                  <a:t> og </a:t>
                </a:r>
                <a14:m>
                  <m:oMath xmlns:m="http://schemas.openxmlformats.org/officeDocument/2006/math">
                    <m:r>
                      <a:rPr lang="en-US" i="1" smtClean="0">
                        <a:latin typeface="Cambria Math" panose="02040503050406030204" pitchFamily="18" charset="0"/>
                      </a:rPr>
                      <m:t>13.0</m:t>
                    </m:r>
                  </m:oMath>
                </a14:m>
                <a:r>
                  <a:rPr lang="en-US"/>
                  <a:t> dB</a:t>
                </a:r>
              </a:p>
              <a:p>
                <a:pPr marL="814387" lvl="1" indent="-457200">
                  <a:buFont typeface="+mj-lt"/>
                  <a:buAutoNum type="alphaLcParenR"/>
                </a:pPr>
                <a:endParaRPr lang="en-US"/>
              </a:p>
              <a:p>
                <a:pPr marL="357187" lvl="1" indent="0">
                  <a:buNone/>
                </a:pPr>
                <a:r>
                  <a:rPr lang="en-US">
                    <a:solidFill>
                      <a:schemeClr val="accent1">
                        <a:lumMod val="75000"/>
                      </a:schemeClr>
                    </a:solidFill>
                  </a:rPr>
                  <a:t>Svar:</a:t>
                </a:r>
                <a:r>
                  <a:rPr lang="en-US"/>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10.1, 2.7</m:t>
                        </m:r>
                      </m:e>
                    </m:d>
                  </m:oMath>
                </a14:m>
                <a:r>
                  <a:rPr lang="en-GB"/>
                  <a:t>, </a:t>
                </a:r>
                <a:br>
                  <a:rPr lang="en-GB"/>
                </a:br>
                <a:r>
                  <a:rPr lang="en-GB"/>
                  <a:t>så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−10.1</m:t>
                        </m:r>
                      </m:num>
                      <m:den>
                        <m:r>
                          <a:rPr lang="en-US" b="0" i="1" smtClean="0">
                            <a:latin typeface="Cambria Math" panose="02040503050406030204" pitchFamily="18" charset="0"/>
                          </a:rPr>
                          <m:t>2.7</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a:t> </a:t>
                </a:r>
                <a:br>
                  <a:rPr lang="en-US"/>
                </a:br>
                <a:r>
                  <a:rPr lang="en-US" sz="1050"/>
                  <a:t> </a:t>
                </a:r>
              </a:p>
              <a:p>
                <a:pPr marL="357187" lvl="1" indent="0">
                  <a:buNone/>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8.5</m:t>
                        </m:r>
                        <m:r>
                          <a:rPr lang="en-US" i="1">
                            <a:latin typeface="Cambria Math" panose="02040503050406030204" pitchFamily="18" charset="0"/>
                          </a:rPr>
                          <m:t>&lt;</m:t>
                        </m:r>
                        <m:r>
                          <a:rPr lang="en-US" b="0" i="1" smtClean="0">
                            <a:latin typeface="Cambria Math" panose="02040503050406030204" pitchFamily="18" charset="0"/>
                          </a:rPr>
                          <m:t>𝑋</m:t>
                        </m:r>
                        <m:r>
                          <a:rPr lang="en-US" i="1">
                            <a:latin typeface="Cambria Math" panose="02040503050406030204" pitchFamily="18" charset="0"/>
                          </a:rPr>
                          <m:t>&lt;</m:t>
                        </m:r>
                        <m:r>
                          <a:rPr lang="en-US" b="0" i="1" smtClean="0">
                            <a:latin typeface="Cambria Math" panose="02040503050406030204" pitchFamily="18" charset="0"/>
                          </a:rPr>
                          <m:t>13.0</m:t>
                        </m:r>
                      </m:e>
                    </m:d>
                  </m:oMath>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13.0−10.1</m:t>
                            </m:r>
                          </m:num>
                          <m:den>
                            <m:r>
                              <a:rPr lang="en-US" b="0" i="1" smtClean="0">
                                <a:latin typeface="Cambria Math" panose="02040503050406030204" pitchFamily="18" charset="0"/>
                              </a:rPr>
                              <m:t>2.7</m:t>
                            </m:r>
                          </m:den>
                        </m:f>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8.5</m:t>
                            </m:r>
                            <m:r>
                              <a:rPr lang="en-US" i="1">
                                <a:latin typeface="Cambria Math" panose="02040503050406030204" pitchFamily="18" charset="0"/>
                              </a:rPr>
                              <m:t>−10.1</m:t>
                            </m:r>
                          </m:num>
                          <m:den>
                            <m:r>
                              <a:rPr lang="en-US" i="1">
                                <a:latin typeface="Cambria Math" panose="02040503050406030204" pitchFamily="18" charset="0"/>
                              </a:rPr>
                              <m:t>2.7</m:t>
                            </m:r>
                          </m:den>
                        </m:f>
                      </m:e>
                    </m:d>
                  </m:oMath>
                </a14:m>
                <a:r>
                  <a:rPr lang="en-GB"/>
                  <a:t> </a:t>
                </a:r>
              </a:p>
              <a:p>
                <a:pPr marL="357187" lvl="1" indent="0">
                  <a:buNone/>
                </a:pPr>
                <a:r>
                  <a:rPr lang="en-GB"/>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1.07</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(−0.59)</m:t>
                    </m:r>
                  </m:oMath>
                </a14:m>
                <a:r>
                  <a:rPr lang="en-GB"/>
                  <a:t> </a:t>
                </a:r>
              </a:p>
              <a:p>
                <a:pPr marL="357187" lvl="1" indent="0">
                  <a:buNone/>
                </a:pPr>
                <a:r>
                  <a:rPr lang="en-GB"/>
                  <a:t> 	</a:t>
                </a:r>
                <a14:m>
                  <m:oMath xmlns:m="http://schemas.openxmlformats.org/officeDocument/2006/math">
                    <m:r>
                      <a:rPr lang="en-US" b="0" i="1" smtClean="0">
                        <a:latin typeface="Cambria Math" panose="02040503050406030204" pitchFamily="18" charset="0"/>
                      </a:rPr>
                      <m:t>=0.8577−0.2776</m:t>
                    </m:r>
                  </m:oMath>
                </a14:m>
                <a:r>
                  <a:rPr lang="en-GB"/>
                  <a:t> </a:t>
                </a:r>
              </a:p>
              <a:p>
                <a:pPr marL="357187" lvl="1" indent="0">
                  <a:buNone/>
                </a:pPr>
                <a:r>
                  <a:rPr lang="en-GB"/>
                  <a:t> 	</a:t>
                </a:r>
                <a14:m>
                  <m:oMath xmlns:m="http://schemas.openxmlformats.org/officeDocument/2006/math">
                    <m:r>
                      <a:rPr lang="en-US" i="1">
                        <a:latin typeface="Cambria Math" panose="02040503050406030204" pitchFamily="18" charset="0"/>
                      </a:rPr>
                      <m:t>=0.5801</m:t>
                    </m:r>
                  </m:oMath>
                </a14:m>
                <a:endParaRPr lang="en-GB"/>
              </a:p>
              <a:p>
                <a:pPr marL="357187" lvl="1" indent="0">
                  <a:buNone/>
                </a:pPr>
                <a:endParaRPr lang="en-GB"/>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25</a:t>
            </a:fld>
            <a:endParaRPr lang="da-DK" dirty="0">
              <a:solidFill>
                <a:prstClr val="black">
                  <a:tint val="75000"/>
                </a:prstClr>
              </a:solidFill>
            </a:endParaRPr>
          </a:p>
        </p:txBody>
      </p:sp>
      <p:pic>
        <p:nvPicPr>
          <p:cNvPr id="7" name="Picture 6"/>
          <p:cNvPicPr>
            <a:picLocks noChangeAspect="1"/>
          </p:cNvPicPr>
          <p:nvPr/>
        </p:nvPicPr>
        <p:blipFill>
          <a:blip r:embed="rId3"/>
          <a:stretch>
            <a:fillRect/>
          </a:stretch>
        </p:blipFill>
        <p:spPr>
          <a:xfrm>
            <a:off x="4860032" y="3429000"/>
            <a:ext cx="2493640" cy="304391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TextBox 7"/>
              <p:cNvSpPr txBox="1"/>
              <p:nvPr/>
            </p:nvSpPr>
            <p:spPr>
              <a:xfrm>
                <a:off x="7092280" y="4005065"/>
                <a:ext cx="261392" cy="261610"/>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𝑥</m:t>
                      </m:r>
                    </m:oMath>
                  </m:oMathPara>
                </a14:m>
                <a:endParaRPr lang="en-GB" sz="1200"/>
              </a:p>
            </p:txBody>
          </p:sp>
        </mc:Choice>
        <mc:Fallback xmlns="">
          <p:sp>
            <p:nvSpPr>
              <p:cNvPr id="8" name="TextBox 7"/>
              <p:cNvSpPr txBox="1">
                <a:spLocks noRot="1" noChangeAspect="1" noMove="1" noResize="1" noEditPoints="1" noAdjustHandles="1" noChangeArrowheads="1" noChangeShapeType="1" noTextEdit="1"/>
              </p:cNvSpPr>
              <p:nvPr/>
            </p:nvSpPr>
            <p:spPr>
              <a:xfrm>
                <a:off x="7092280" y="4005065"/>
                <a:ext cx="261392" cy="261610"/>
              </a:xfrm>
              <a:prstGeom prst="rect">
                <a:avLst/>
              </a:prstGeom>
              <a:blipFill>
                <a:blip r:embed="rId4"/>
                <a:stretch>
                  <a:fillRect/>
                </a:stretch>
              </a:blipFill>
            </p:spPr>
            <p:txBody>
              <a:bodyPr/>
              <a:lstStyle/>
              <a:p>
                <a:r>
                  <a:rPr lang="en-GB">
                    <a:noFill/>
                  </a:rPr>
                  <a:t> </a:t>
                </a:r>
              </a:p>
            </p:txBody>
          </p:sp>
        </mc:Fallback>
      </mc:AlternateContent>
      <p:sp>
        <p:nvSpPr>
          <p:cNvPr id="9" name="TextBox 8"/>
          <p:cNvSpPr txBox="1"/>
          <p:nvPr/>
        </p:nvSpPr>
        <p:spPr>
          <a:xfrm>
            <a:off x="7631384" y="4643847"/>
            <a:ext cx="1230468" cy="1569660"/>
          </a:xfrm>
          <a:prstGeom prst="rect">
            <a:avLst/>
          </a:prstGeom>
          <a:solidFill>
            <a:srgbClr val="FFFFCC"/>
          </a:solidFill>
          <a:ln>
            <a:solidFill>
              <a:schemeClr val="tx1"/>
            </a:solidFill>
          </a:ln>
        </p:spPr>
        <p:txBody>
          <a:bodyPr wrap="square" rtlCol="0">
            <a:spAutoFit/>
          </a:bodyPr>
          <a:lstStyle/>
          <a:p>
            <a:r>
              <a:rPr lang="en-US" sz="1600"/>
              <a:t>N.B.: De to blå arealer under kurverne er ens, nemlig 0.5801.</a:t>
            </a:r>
            <a:endParaRPr lang="en-GB" sz="1600"/>
          </a:p>
        </p:txBody>
      </p:sp>
    </p:spTree>
    <p:extLst>
      <p:ext uri="{BB962C8B-B14F-4D97-AF65-F5344CB8AC3E}">
        <p14:creationId xmlns:p14="http://schemas.microsoft.com/office/powerpoint/2010/main" val="20362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Beregning med 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1520" y="1196752"/>
                <a:ext cx="8784976" cy="5544616"/>
              </a:xfrm>
            </p:spPr>
            <p:txBody>
              <a:bodyPr/>
              <a:lstStyle/>
              <a:p>
                <a:pPr marL="0" indent="0">
                  <a:buNone/>
                </a:pPr>
                <a:r>
                  <a:rPr lang="da-DK" b="1"/>
                  <a:t>Standard normalfordeling </a:t>
                </a:r>
                <a14:m>
                  <m:oMath xmlns:m="http://schemas.openxmlformats.org/officeDocument/2006/math">
                    <m:r>
                      <a:rPr lang="da-DK" b="1" i="1">
                        <a:latin typeface="Cambria Math"/>
                      </a:rPr>
                      <m:t>𝑵</m:t>
                    </m:r>
                    <m:r>
                      <a:rPr lang="da-DK" b="1" i="1">
                        <a:latin typeface="Cambria Math"/>
                      </a:rPr>
                      <m:t>(</m:t>
                    </m:r>
                    <m:r>
                      <a:rPr lang="da-DK" b="1" i="1" smtClean="0">
                        <a:latin typeface="Cambria Math"/>
                      </a:rPr>
                      <m:t>𝟎</m:t>
                    </m:r>
                    <m:r>
                      <a:rPr lang="da-DK" b="1" i="1" smtClean="0">
                        <a:latin typeface="Cambria Math"/>
                      </a:rPr>
                      <m:t>,</m:t>
                    </m:r>
                    <m:r>
                      <a:rPr lang="da-DK" b="1" i="1" smtClean="0">
                        <a:latin typeface="Cambria Math"/>
                      </a:rPr>
                      <m:t>𝟏</m:t>
                    </m:r>
                    <m:r>
                      <a:rPr lang="da-DK" b="1" i="1">
                        <a:latin typeface="Cambria Math"/>
                        <a:ea typeface="Cambria Math"/>
                      </a:rPr>
                      <m:t>)</m:t>
                    </m:r>
                  </m:oMath>
                </a14:m>
                <a:endParaRPr lang="da-DK" b="1"/>
              </a:p>
              <a:p>
                <a:r>
                  <a:rPr lang="da-DK"/>
                  <a:t>PDF:		dnorm(z) 	f.eks. </a:t>
                </a:r>
                <a14:m>
                  <m:oMath xmlns:m="http://schemas.openxmlformats.org/officeDocument/2006/math">
                    <m:r>
                      <a:rPr lang="da-DK" sz="2000" i="1" smtClean="0">
                        <a:latin typeface="Cambria Math" panose="02040503050406030204" pitchFamily="18" charset="0"/>
                      </a:rPr>
                      <m:t>𝑓</m:t>
                    </m:r>
                    <m:r>
                      <a:rPr lang="da-DK" sz="2000" i="1" smtClean="0">
                        <a:latin typeface="Cambria Math" panose="02040503050406030204" pitchFamily="18" charset="0"/>
                      </a:rPr>
                      <m:t>(1.96)=</m:t>
                    </m:r>
                    <m:r>
                      <m:rPr>
                        <m:nor/>
                      </m:rPr>
                      <a:rPr lang="da-DK" sz="2000" i="0" smtClean="0">
                        <a:latin typeface="Cambria Math" panose="02040503050406030204" pitchFamily="18" charset="0"/>
                      </a:rPr>
                      <m:t>dnorm</m:t>
                    </m:r>
                    <m:r>
                      <a:rPr lang="da-DK" sz="2000" i="1" smtClean="0">
                        <a:latin typeface="Cambria Math" panose="02040503050406030204" pitchFamily="18" charset="0"/>
                      </a:rPr>
                      <m:t>(1.96)=0.0584</m:t>
                    </m:r>
                  </m:oMath>
                </a14:m>
                <a:endParaRPr lang="da-DK"/>
              </a:p>
              <a:p>
                <a:r>
                  <a:rPr lang="da-DK"/>
                  <a:t>CDF:		pnorm(z)	f.eks. </a:t>
                </a:r>
                <a14:m>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(1.96)=</m:t>
                    </m:r>
                    <m:r>
                      <m:rPr>
                        <m:nor/>
                      </m:rPr>
                      <a:rPr lang="da-DK" sz="2000" i="0" smtClean="0">
                        <a:latin typeface="Cambria Math" panose="02040503050406030204" pitchFamily="18" charset="0"/>
                      </a:rPr>
                      <m:t>pnorm</m:t>
                    </m:r>
                    <m:r>
                      <a:rPr lang="da-DK" sz="2000" i="1" smtClean="0">
                        <a:latin typeface="Cambria Math" panose="02040503050406030204" pitchFamily="18" charset="0"/>
                      </a:rPr>
                      <m:t>(</m:t>
                    </m:r>
                    <m:r>
                      <a:rPr lang="en-US" sz="2000" i="1" smtClean="0">
                        <a:latin typeface="Cambria Math" panose="02040503050406030204" pitchFamily="18" charset="0"/>
                      </a:rPr>
                      <m:t>1.96</m:t>
                    </m:r>
                    <m:r>
                      <a:rPr lang="da-DK" sz="2000" i="1" smtClean="0">
                        <a:latin typeface="Cambria Math" panose="02040503050406030204" pitchFamily="18" charset="0"/>
                      </a:rPr>
                      <m:t>) </m:t>
                    </m:r>
                    <m:r>
                      <a:rPr lang="da-DK" sz="2000" i="1">
                        <a:latin typeface="Cambria Math" panose="02040503050406030204" pitchFamily="18" charset="0"/>
                      </a:rPr>
                      <m:t>= 0.975</m:t>
                    </m:r>
                  </m:oMath>
                </a14:m>
                <a:endParaRPr lang="da-DK"/>
              </a:p>
              <a:p>
                <a:r>
                  <a:rPr lang="da-DK"/>
                  <a:t>Invers:	qnorm(p) 	f.eks. </a:t>
                </a:r>
                <a14:m>
                  <m:oMath xmlns:m="http://schemas.openxmlformats.org/officeDocument/2006/math">
                    <m:sSup>
                      <m:sSupPr>
                        <m:ctrlPr>
                          <a:rPr lang="da-DK" sz="2000" i="1" smtClean="0">
                            <a:latin typeface="Cambria Math" panose="02040503050406030204" pitchFamily="18" charset="0"/>
                          </a:rPr>
                        </m:ctrlPr>
                      </m:sSupPr>
                      <m:e>
                        <m:r>
                          <a:rPr lang="en-US" sz="2000" b="0" i="1" smtClean="0">
                            <a:latin typeface="Cambria Math" panose="02040503050406030204" pitchFamily="18" charset="0"/>
                          </a:rPr>
                          <m:t>𝐹</m:t>
                        </m:r>
                      </m:e>
                      <m:sup>
                        <m:r>
                          <a:rPr lang="en-US" sz="2000" b="0" i="1" smtClean="0">
                            <a:latin typeface="Cambria Math" panose="02040503050406030204" pitchFamily="18" charset="0"/>
                          </a:rPr>
                          <m:t>−1</m:t>
                        </m:r>
                      </m:sup>
                    </m:sSup>
                    <m:r>
                      <a:rPr lang="da-DK" sz="2000" i="1" smtClean="0">
                        <a:latin typeface="Cambria Math" panose="02040503050406030204" pitchFamily="18" charset="0"/>
                      </a:rPr>
                      <m:t>(</m:t>
                    </m:r>
                    <m:r>
                      <a:rPr lang="da-DK" sz="2000" i="1">
                        <a:latin typeface="Cambria Math" panose="02040503050406030204" pitchFamily="18" charset="0"/>
                      </a:rPr>
                      <m:t>0.975</m:t>
                    </m:r>
                    <m:r>
                      <a:rPr lang="da-DK" sz="2000" i="1" smtClean="0">
                        <a:latin typeface="Cambria Math" panose="02040503050406030204" pitchFamily="18" charset="0"/>
                      </a:rPr>
                      <m:t>)=</m:t>
                    </m:r>
                    <m:r>
                      <m:rPr>
                        <m:nor/>
                      </m:rPr>
                      <a:rPr lang="en-US" sz="2000" b="0" i="0" smtClean="0">
                        <a:latin typeface="Cambria Math" panose="02040503050406030204" pitchFamily="18" charset="0"/>
                      </a:rPr>
                      <m:t>q</m:t>
                    </m:r>
                    <m:r>
                      <m:rPr>
                        <m:sty m:val="p"/>
                      </m:rPr>
                      <a:rPr lang="da-DK" sz="2000" i="1" smtClean="0">
                        <a:latin typeface="Cambria Math" panose="02040503050406030204" pitchFamily="18" charset="0"/>
                      </a:rPr>
                      <m:t>norm</m:t>
                    </m:r>
                    <m:r>
                      <a:rPr lang="da-DK" sz="2000" i="1" smtClean="0">
                        <a:latin typeface="Cambria Math" panose="02040503050406030204" pitchFamily="18" charset="0"/>
                      </a:rPr>
                      <m:t>(0.975) =1.96</m:t>
                    </m:r>
                  </m:oMath>
                </a14:m>
                <a:br>
                  <a:rPr lang="da-DK"/>
                </a:br>
                <a:endParaRPr lang="da-DK"/>
              </a:p>
              <a:p>
                <a:pPr marL="0" indent="0">
                  <a:buNone/>
                </a:pPr>
                <a:r>
                  <a:rPr lang="da-DK" b="1"/>
                  <a:t>Generel normalfordeling </a:t>
                </a:r>
                <a14:m>
                  <m:oMath xmlns:m="http://schemas.openxmlformats.org/officeDocument/2006/math">
                    <m:r>
                      <a:rPr lang="da-DK" b="1" i="1">
                        <a:latin typeface="Cambria Math"/>
                      </a:rPr>
                      <m:t>𝑵</m:t>
                    </m:r>
                    <m:r>
                      <a:rPr lang="da-DK" b="1" i="1">
                        <a:latin typeface="Cambria Math"/>
                      </a:rPr>
                      <m:t>(</m:t>
                    </m:r>
                    <m:r>
                      <a:rPr lang="da-DK" b="1" i="1">
                        <a:latin typeface="Cambria Math"/>
                        <a:ea typeface="Cambria Math"/>
                      </a:rPr>
                      <m:t>𝝁</m:t>
                    </m:r>
                    <m:r>
                      <a:rPr lang="da-DK" b="1" i="1">
                        <a:latin typeface="Cambria Math"/>
                        <a:ea typeface="Cambria Math"/>
                      </a:rPr>
                      <m:t>,</m:t>
                    </m:r>
                    <m:sSup>
                      <m:sSupPr>
                        <m:ctrlPr>
                          <a:rPr lang="da-DK" b="1" i="1">
                            <a:latin typeface="Cambria Math" panose="02040503050406030204" pitchFamily="18" charset="0"/>
                            <a:ea typeface="Cambria Math"/>
                          </a:rPr>
                        </m:ctrlPr>
                      </m:sSupPr>
                      <m:e>
                        <m:r>
                          <a:rPr lang="da-DK" b="1" i="1">
                            <a:latin typeface="Cambria Math"/>
                            <a:ea typeface="Cambria Math"/>
                          </a:rPr>
                          <m:t>𝝈</m:t>
                        </m:r>
                      </m:e>
                      <m:sup>
                        <m:r>
                          <a:rPr lang="da-DK" b="1" i="1">
                            <a:latin typeface="Cambria Math"/>
                            <a:ea typeface="Cambria Math"/>
                          </a:rPr>
                          <m:t>𝟐</m:t>
                        </m:r>
                      </m:sup>
                    </m:sSup>
                    <m:r>
                      <a:rPr lang="da-DK" b="1" i="1">
                        <a:latin typeface="Cambria Math"/>
                        <a:ea typeface="Cambria Math"/>
                      </a:rPr>
                      <m:t>)</m:t>
                    </m:r>
                  </m:oMath>
                </a14:m>
                <a:endParaRPr lang="da-DK" b="1"/>
              </a:p>
              <a:p>
                <a:r>
                  <a:rPr lang="da-DK"/>
                  <a:t>PDF: 	dnorm(x, mu, sigma)</a:t>
                </a:r>
              </a:p>
              <a:p>
                <a:r>
                  <a:rPr lang="da-DK"/>
                  <a:t>CDF:		pnorm(x, mu, sigma)</a:t>
                </a:r>
              </a:p>
              <a:p>
                <a:r>
                  <a:rPr lang="da-DK"/>
                  <a:t>Invers: 	qnorm(p, mu, sigma)</a:t>
                </a:r>
              </a:p>
              <a:p>
                <a:pPr marL="0" indent="0">
                  <a:buNone/>
                </a:pPr>
                <a:endParaRPr lang="da-DK"/>
              </a:p>
              <a:p>
                <a:pPr marL="0" indent="0">
                  <a:buNone/>
                </a:pPr>
                <a:r>
                  <a:rPr lang="da-DK" b="1"/>
                  <a:t>Tilfældighedsgenerator</a:t>
                </a:r>
                <a:r>
                  <a:rPr lang="da-DK"/>
                  <a:t> (funktion der giver n tilfældige, normalfordele tal)</a:t>
                </a:r>
              </a:p>
              <a:p>
                <a:r>
                  <a:rPr lang="da-DK"/>
                  <a:t>Random:	rnorm(n, mu, sigma).</a:t>
                </a:r>
              </a:p>
              <a:p>
                <a:endParaRPr lang="da-DK"/>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1520" y="1196752"/>
                <a:ext cx="8784976" cy="5544616"/>
              </a:xfrm>
              <a:blipFill>
                <a:blip r:embed="rId3"/>
                <a:stretch>
                  <a:fillRect l="-902"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26</a:t>
            </a:fld>
            <a:endParaRPr lang="da-DK" dirty="0"/>
          </a:p>
        </p:txBody>
      </p:sp>
    </p:spTree>
    <p:extLst>
      <p:ext uri="{BB962C8B-B14F-4D97-AF65-F5344CB8AC3E}">
        <p14:creationId xmlns:p14="http://schemas.microsoft.com/office/powerpoint/2010/main" val="36657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Opgave</a:t>
            </a:r>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27</a:t>
            </a:fld>
            <a:endParaRPr lang="da-DK"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629818" y="1209253"/>
            <a:ext cx="8046638" cy="5238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921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Gammafordelingen (eksponentialford.)</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En generisk fordeling, der har flere fordelinger som specialtilfælde</a:t>
                </a:r>
              </a:p>
              <a:p>
                <a:r>
                  <a:rPr lang="en-US"/>
                  <a:t>Tæthedsfunktion:</a:t>
                </a:r>
                <a:br>
                  <a:rPr lang="en-US"/>
                </a:b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𝛼</m:t>
                                      </m:r>
                                    </m:sup>
                                  </m:sSup>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up>
                              </m:sSup>
                            </m:e>
                            <m:e>
                              <m:r>
                                <m:rPr>
                                  <m:nor/>
                                </m:rPr>
                                <a:rPr lang="en-US" b="0" i="0" smtClean="0">
                                  <a:latin typeface="Cambria Math" panose="02040503050406030204" pitchFamily="18" charset="0"/>
                                </a:rPr>
                                <m:t>  </m:t>
                              </m:r>
                              <m:r>
                                <m:rPr>
                                  <m:nor/>
                                </m:rPr>
                                <a:rPr lang="en-US" b="0" i="0" smtClean="0">
                                  <a:latin typeface="Cambria Math" panose="02040503050406030204" pitchFamily="18" charset="0"/>
                                </a:rPr>
                                <m:t>for</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m:t>
                              </m:r>
                            </m:e>
                          </m:mr>
                          <m:mr>
                            <m:e>
                              <m:r>
                                <a:rPr lang="en-US" b="0" i="1" smtClean="0">
                                  <a:latin typeface="Cambria Math" panose="02040503050406030204" pitchFamily="18" charset="0"/>
                                </a:rPr>
                                <m:t> 0                                </m:t>
                              </m:r>
                            </m:e>
                            <m:e>
                              <m:r>
                                <m:rPr>
                                  <m:nor/>
                                </m:rPr>
                                <a:rPr lang="en-US" b="0" i="0" smtClean="0">
                                  <a:latin typeface="Cambria Math" panose="02040503050406030204" pitchFamily="18" charset="0"/>
                                </a:rPr>
                                <m:t>ellers</m:t>
                              </m:r>
                              <m:r>
                                <a:rPr lang="en-US" b="0" i="1" smtClean="0">
                                  <a:latin typeface="Cambria Math" panose="02040503050406030204" pitchFamily="18" charset="0"/>
                                </a:rPr>
                                <m:t>                              </m:t>
                              </m:r>
                            </m:e>
                          </m:mr>
                        </m:m>
                      </m:e>
                    </m:d>
                  </m:oMath>
                </a14:m>
                <a:r>
                  <a:rPr lang="en-GB"/>
                  <a:t> </a:t>
                </a:r>
                <a:br>
                  <a:rPr lang="en-GB"/>
                </a:br>
                <a:r>
                  <a:rPr lang="en-GB"/>
                  <a:t>hvor gammafunktionen </a:t>
                </a:r>
                <a14:m>
                  <m:oMath xmlns:m="http://schemas.openxmlformats.org/officeDocument/2006/math">
                    <m:r>
                      <m:rPr>
                        <m:sty m:val="p"/>
                      </m:rPr>
                      <a:rPr lang="el-GR" i="1">
                        <a:latin typeface="Cambria Math" panose="02040503050406030204" pitchFamily="18" charset="0"/>
                        <a:ea typeface="Cambria Math" panose="02040503050406030204" pitchFamily="18" charset="0"/>
                      </a:rPr>
                      <m:t>Γ</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oMath>
                </a14:m>
                <a:r>
                  <a:rPr lang="en-GB"/>
                  <a:t> er defineret som</a:t>
                </a:r>
                <a:br>
                  <a:rPr lang="en-GB"/>
                </a:br>
                <a:r>
                  <a:rPr lang="en-GB"/>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e>
                    </m:nary>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oMath>
                </a14:m>
                <a:r>
                  <a:rPr lang="en-GB"/>
                  <a:t> 	(kan man vise)</a:t>
                </a:r>
              </a:p>
              <a:p>
                <a:r>
                  <a:rPr lang="en-US"/>
                  <a:t>Gammafordelingen har:</a:t>
                </a:r>
              </a:p>
              <a:p>
                <a:pPr lvl="1"/>
                <a:r>
                  <a:rPr lang="en-GB">
                    <a:ea typeface="Cambria Math" panose="02040503050406030204" pitchFamily="18" charset="0"/>
                  </a:rPr>
                  <a:t>Middelværdi 	</a:t>
                </a:r>
                <a14:m>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oMath>
                </a14:m>
                <a:endParaRPr lang="en-GB"/>
              </a:p>
              <a:p>
                <a:pPr lvl="1"/>
                <a:r>
                  <a:rPr lang="en-GB"/>
                  <a:t>Varians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oMath>
                </a14:m>
                <a:endParaRPr lang="en-GB"/>
              </a:p>
              <a:p>
                <a:r>
                  <a:rPr lang="en-US" b="1"/>
                  <a:t>Eksponentialfordelingen</a:t>
                </a:r>
                <a:r>
                  <a:rPr lang="en-US"/>
                  <a:t> er Gammaford. med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a14:m>
                <a:r>
                  <a:rPr lang="en-GB"/>
                  <a:t> (og </a:t>
                </a:r>
                <a14:m>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r>
                  <a:rPr lang="en-GB"/>
                  <a:t>):</a:t>
                </a:r>
              </a:p>
              <a:p>
                <a:pPr marL="357187" lvl="1" indent="0">
                  <a:spcBef>
                    <a:spcPts val="0"/>
                  </a:spcBef>
                  <a:buNone/>
                </a:pPr>
                <a:r>
                  <a:rPr lang="en-US"/>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𝛽</m:t>
                                  </m:r>
                                </m:den>
                              </m:f>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up>
                              </m:sSup>
                              <m:r>
                                <a:rPr lang="en-US" b="0" i="1" smtClean="0">
                                  <a:latin typeface="Cambria Math" panose="02040503050406030204" pitchFamily="18" charset="0"/>
                                  <a:ea typeface="Cambria Math" panose="02040503050406030204" pitchFamily="18" charset="0"/>
                                </a:rPr>
                                <m:t>          </m:t>
                              </m:r>
                            </m:e>
                            <m:e>
                              <m:r>
                                <m:rPr>
                                  <m:nor/>
                                </m:rPr>
                                <a:rPr lang="en-US">
                                  <a:latin typeface="Cambria Math" panose="02040503050406030204" pitchFamily="18" charset="0"/>
                                </a:rPr>
                                <m:t>  </m:t>
                              </m:r>
                              <m:r>
                                <m:rPr>
                                  <m:nor/>
                                </m:rPr>
                                <a:rPr lang="en-US">
                                  <a:latin typeface="Cambria Math" panose="02040503050406030204" pitchFamily="18" charset="0"/>
                                </a:rPr>
                                <m:t>for</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&gt;0,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&gt;0</m:t>
                              </m:r>
                            </m:e>
                          </m:mr>
                          <m:mr>
                            <m:e>
                              <m:r>
                                <a:rPr lang="en-US" i="1">
                                  <a:latin typeface="Cambria Math" panose="02040503050406030204" pitchFamily="18" charset="0"/>
                                </a:rPr>
                                <m:t> 0                        </m:t>
                              </m:r>
                            </m:e>
                            <m:e>
                              <m:r>
                                <m:rPr>
                                  <m:nor/>
                                </m:rPr>
                                <a:rPr lang="en-US">
                                  <a:latin typeface="Cambria Math" panose="02040503050406030204" pitchFamily="18" charset="0"/>
                                </a:rPr>
                                <m:t>ellers</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e>
                          </m:mr>
                        </m:m>
                      </m:e>
                    </m:d>
                  </m:oMath>
                </a14:m>
                <a:r>
                  <a:rPr lang="en-GB"/>
                  <a:t> </a:t>
                </a:r>
              </a:p>
              <a:p>
                <a:r>
                  <a:rPr lang="en-US"/>
                  <a:t>Eksempel 5.1 fra tidligere er eksponentialfordelt med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a14:m>
                <a:r>
                  <a:rPr lang="en-GB"/>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809"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28</a:t>
            </a:fld>
            <a:endParaRPr lang="da-DK" dirty="0">
              <a:solidFill>
                <a:prstClr val="black">
                  <a:tint val="75000"/>
                </a:prstClr>
              </a:solidFill>
            </a:endParaRPr>
          </a:p>
        </p:txBody>
      </p:sp>
    </p:spTree>
    <p:extLst>
      <p:ext uri="{BB962C8B-B14F-4D97-AF65-F5344CB8AC3E}">
        <p14:creationId xmlns:p14="http://schemas.microsoft.com/office/powerpoint/2010/main" val="23158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Eksponentialfordelingen</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96752"/>
                <a:ext cx="8496944" cy="5544616"/>
              </a:xfrm>
            </p:spPr>
            <p:txBody>
              <a:bodyPr/>
              <a:lstStyle/>
              <a:p>
                <a:r>
                  <a:rPr lang="da-DK">
                    <a:solidFill>
                      <a:schemeClr val="tx2"/>
                    </a:solidFill>
                  </a:rPr>
                  <a:t>Eksponentialfordelingen </a:t>
                </a:r>
                <a:r>
                  <a:rPr lang="da-DK" dirty="0">
                    <a:solidFill>
                      <a:schemeClr val="tx2"/>
                    </a:solidFill>
                  </a:rPr>
                  <a:t>(</a:t>
                </a:r>
                <a:r>
                  <a:rPr lang="da-DK" i="1" dirty="0" err="1">
                    <a:solidFill>
                      <a:schemeClr val="tx2"/>
                    </a:solidFill>
                  </a:rPr>
                  <a:t>exponential</a:t>
                </a:r>
                <a:r>
                  <a:rPr lang="da-DK" i="1" dirty="0">
                    <a:solidFill>
                      <a:schemeClr val="tx2"/>
                    </a:solidFill>
                  </a:rPr>
                  <a:t> distribution</a:t>
                </a:r>
                <a:r>
                  <a:rPr lang="da-DK" dirty="0">
                    <a:solidFill>
                      <a:schemeClr val="tx2"/>
                    </a:solidFill>
                  </a:rPr>
                  <a:t>) </a:t>
                </a:r>
                <a:r>
                  <a:rPr lang="da-DK" dirty="0"/>
                  <a:t>beskriver f.eks. tiden imellem begivenheder, der indtræffer tilfældigt, så som ulykker, orkaner, epidemier, </a:t>
                </a:r>
                <a:r>
                  <a:rPr lang="da-DK"/>
                  <a:t>maskiners levetid </a:t>
                </a:r>
                <a:r>
                  <a:rPr lang="da-DK" dirty="0"/>
                  <a:t>eller radioaktivt henfald</a:t>
                </a:r>
              </a:p>
              <a:p>
                <a:r>
                  <a:rPr lang="da-DK" dirty="0" err="1"/>
                  <a:t>Eksponentialfordelingen</a:t>
                </a:r>
                <a:r>
                  <a:rPr lang="da-DK" dirty="0"/>
                  <a:t> kan opfattes som en kontinuert version </a:t>
                </a:r>
                <a:r>
                  <a:rPr lang="da-DK"/>
                  <a:t>af Poisson-fordelingen. Poisson: Sands. for 7 fejl på 1 dag (diskret). </a:t>
                </a:r>
                <a:br>
                  <a:rPr lang="da-DK"/>
                </a:br>
                <a:r>
                  <a:rPr lang="da-DK"/>
                  <a:t>Eksponential: Sands. for mere end 10 timer før næste fejl (kontinuert)</a:t>
                </a:r>
                <a:endParaRPr lang="da-DK" dirty="0"/>
              </a:p>
              <a:p>
                <a:r>
                  <a:rPr lang="da-DK" dirty="0">
                    <a:solidFill>
                      <a:schemeClr val="tx2"/>
                    </a:solidFill>
                  </a:rPr>
                  <a:t>Tæthedsfunktion pdf</a:t>
                </a:r>
                <a:r>
                  <a:rPr lang="da-DK" dirty="0"/>
                  <a:t>: </a:t>
                </a:r>
                <a:br>
                  <a:rPr lang="da-DK" dirty="0"/>
                </a:br>
                <a:r>
                  <a:rPr lang="da-DK" sz="1400" dirty="0"/>
                  <a:t> </a:t>
                </a:r>
                <a:br>
                  <a:rPr lang="da-DK" dirty="0"/>
                </a:br>
                <a:r>
                  <a:rPr lang="da-DK" dirty="0"/>
                  <a:t> 	</a:t>
                </a:r>
                <a14:m>
                  <m:oMath xmlns:m="http://schemas.openxmlformats.org/officeDocument/2006/math">
                    <m:d>
                      <m:dPr>
                        <m:begChr m:val=""/>
                        <m:ctrlPr>
                          <a:rPr lang="da-DK" i="1">
                            <a:latin typeface="Cambria Math" panose="02040503050406030204" pitchFamily="18" charset="0"/>
                          </a:rPr>
                        </m:ctrlPr>
                      </m:dPr>
                      <m:e>
                        <m:r>
                          <a:rPr lang="da-DK" b="0" i="1" smtClean="0">
                            <a:latin typeface="Cambria Math"/>
                          </a:rPr>
                          <m:t>𝑓</m:t>
                        </m:r>
                        <m:r>
                          <a:rPr lang="da-DK" b="0" i="1" smtClean="0">
                            <a:latin typeface="Cambria Math"/>
                          </a:rPr>
                          <m:t>(</m:t>
                        </m:r>
                        <m:r>
                          <a:rPr lang="en-US" b="0" i="1" smtClean="0">
                            <a:latin typeface="Cambria Math" panose="02040503050406030204" pitchFamily="18" charset="0"/>
                          </a:rPr>
                          <m:t>𝑥</m:t>
                        </m:r>
                      </m:e>
                    </m:d>
                    <m:r>
                      <a:rPr lang="da-DK" i="1" smtClean="0">
                        <a:latin typeface="Cambria Math"/>
                      </a:rPr>
                      <m:t>=</m:t>
                    </m:r>
                    <m:d>
                      <m:dPr>
                        <m:begChr m:val="{"/>
                        <m:endChr m:val=""/>
                        <m:ctrlPr>
                          <a:rPr lang="da-DK" i="1">
                            <a:latin typeface="Cambria Math" panose="02040503050406030204" pitchFamily="18" charset="0"/>
                          </a:rPr>
                        </m:ctrlPr>
                      </m:dPr>
                      <m:e>
                        <m:m>
                          <m:mPr>
                            <m:mcs>
                              <m:mc>
                                <m:mcPr>
                                  <m:count m:val="2"/>
                                  <m:mcJc m:val="center"/>
                                </m:mcPr>
                              </m:mc>
                            </m:mcs>
                            <m:ctrlPr>
                              <a:rPr lang="da-DK" i="1">
                                <a:latin typeface="Cambria Math" panose="02040503050406030204" pitchFamily="18" charset="0"/>
                              </a:rPr>
                            </m:ctrlPr>
                          </m:mPr>
                          <m:mr>
                            <m:e>
                              <m:r>
                                <a:rPr lang="da-DK" i="1">
                                  <a:latin typeface="Cambria Math"/>
                                  <a:ea typeface="Cambria Math"/>
                                </a:rPr>
                                <m:t>𝜆</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e>
                            <m:e>
                              <m:r>
                                <m:rPr>
                                  <m:nor/>
                                </m:rPr>
                                <a:rPr lang="da-DK">
                                  <a:latin typeface="Cambria Math"/>
                                </a:rPr>
                                <m:t>for</m:t>
                              </m:r>
                              <m:r>
                                <a:rPr lang="da-DK" i="1">
                                  <a:latin typeface="Cambria Math"/>
                                </a:rPr>
                                <m:t> </m:t>
                              </m:r>
                              <m:r>
                                <a:rPr lang="en-US" b="0" i="1" smtClean="0">
                                  <a:latin typeface="Cambria Math" panose="02040503050406030204" pitchFamily="18" charset="0"/>
                                </a:rPr>
                                <m:t>𝑥</m:t>
                              </m:r>
                              <m:r>
                                <a:rPr lang="da-DK" b="0" i="1" smtClean="0">
                                  <a:latin typeface="Cambria Math"/>
                                </a:rPr>
                                <m:t>&gt;</m:t>
                              </m:r>
                              <m:r>
                                <a:rPr lang="da-DK" i="1">
                                  <a:latin typeface="Cambria Math"/>
                                </a:rPr>
                                <m:t>0</m:t>
                              </m:r>
                              <m:r>
                                <m:rPr>
                                  <m:nor/>
                                </m:rPr>
                                <a:rPr lang="da-DK">
                                  <a:latin typeface="Cambria Math"/>
                                </a:rPr>
                                <m:t> </m:t>
                              </m:r>
                              <m:r>
                                <m:rPr>
                                  <m:nor/>
                                </m:rPr>
                                <a:rPr lang="da-DK">
                                  <a:latin typeface="Cambria Math"/>
                                </a:rPr>
                                <m:t>og</m:t>
                              </m:r>
                              <m:r>
                                <a:rPr lang="da-DK" i="1">
                                  <a:latin typeface="Cambria Math"/>
                                </a:rPr>
                                <m:t>  </m:t>
                              </m:r>
                              <m:r>
                                <a:rPr lang="da-DK" i="1">
                                  <a:latin typeface="Cambria Math"/>
                                  <a:ea typeface="Cambria Math"/>
                                </a:rPr>
                                <m:t>𝜆</m:t>
                              </m:r>
                              <m:r>
                                <a:rPr lang="da-DK" i="1">
                                  <a:latin typeface="Cambria Math"/>
                                  <a:ea typeface="Cambria Math"/>
                                </a:rPr>
                                <m:t>&gt;0</m:t>
                              </m:r>
                            </m:e>
                          </m:mr>
                          <m:mr>
                            <m:e>
                              <m:r>
                                <a:rPr lang="da-DK" i="1">
                                  <a:latin typeface="Cambria Math"/>
                                </a:rPr>
                                <m:t> 0         </m:t>
                              </m:r>
                            </m:e>
                            <m:e>
                              <m:r>
                                <m:rPr>
                                  <m:nor/>
                                </m:rPr>
                                <a:rPr lang="da-DK">
                                  <a:latin typeface="Cambria Math"/>
                                </a:rPr>
                                <m:t>ellers</m:t>
                              </m:r>
                              <m:r>
                                <m:rPr>
                                  <m:nor/>
                                </m:rPr>
                                <a:rPr lang="da-DK">
                                  <a:latin typeface="Cambria Math"/>
                                </a:rPr>
                                <m:t>                        </m:t>
                              </m:r>
                              <m:r>
                                <a:rPr lang="da-DK" i="1">
                                  <a:latin typeface="Cambria Math"/>
                                </a:rPr>
                                <m:t> </m:t>
                              </m:r>
                            </m:e>
                          </m:mr>
                        </m:m>
                      </m:e>
                    </m:d>
                  </m:oMath>
                </a14:m>
                <a:br>
                  <a:rPr lang="da-DK" dirty="0"/>
                </a:br>
                <a:endParaRPr lang="da-DK" dirty="0"/>
              </a:p>
              <a:p>
                <a14:m>
                  <m:oMath xmlns:m="http://schemas.openxmlformats.org/officeDocument/2006/math">
                    <m:r>
                      <m:rPr>
                        <m:sty m:val="p"/>
                      </m:rPr>
                      <a:rPr lang="el-GR" i="1" smtClean="0">
                        <a:latin typeface="Cambria Math"/>
                      </a:rPr>
                      <m:t>λ</m:t>
                    </m:r>
                  </m:oMath>
                </a14:m>
                <a:r>
                  <a:rPr lang="da-DK" dirty="0"/>
                  <a:t> er gennemsnitlig antal hændelser per tidsenhed (f.eks. antal orkaner per år, antal maskinnedbrud </a:t>
                </a:r>
                <a:r>
                  <a:rPr lang="da-DK"/>
                  <a:t>per dag, antal pandemier pr 100 år)</a:t>
                </a:r>
                <a:endParaRPr lang="da-DK" dirty="0"/>
              </a:p>
              <a:p>
                <a14:m>
                  <m:oMath xmlns:m="http://schemas.openxmlformats.org/officeDocument/2006/math">
                    <m:r>
                      <a:rPr lang="da-DK" i="1" smtClean="0">
                        <a:latin typeface="Cambria Math"/>
                        <a:ea typeface="Cambria Math"/>
                      </a:rPr>
                      <m:t>𝜇</m:t>
                    </m:r>
                    <m:r>
                      <a:rPr lang="da-DK" b="0" i="1" smtClean="0">
                        <a:latin typeface="Cambria Math"/>
                        <a:ea typeface="Cambria Math"/>
                      </a:rPr>
                      <m:t>=1/</m:t>
                    </m:r>
                    <m:r>
                      <m:rPr>
                        <m:sty m:val="p"/>
                      </m:rPr>
                      <a:rPr lang="el-GR" i="1">
                        <a:latin typeface="Cambria Math"/>
                      </a:rPr>
                      <m:t>λ</m:t>
                    </m:r>
                  </m:oMath>
                </a14:m>
                <a:r>
                  <a:rPr lang="da-DK" dirty="0"/>
                  <a:t> er gennemsnitlig tid imellem hændelserne.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r="-136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29</a:t>
            </a:fld>
            <a:endParaRPr lang="da-DK" dirty="0"/>
          </a:p>
        </p:txBody>
      </p:sp>
    </p:spTree>
    <p:extLst>
      <p:ext uri="{BB962C8B-B14F-4D97-AF65-F5344CB8AC3E}">
        <p14:creationId xmlns:p14="http://schemas.microsoft.com/office/powerpoint/2010/main" val="18527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Kontinuert stokastisk variabel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sz="2000" dirty="0"/>
                  <a:t>Kontinuerte stokastiske variable karakteriseres af deres </a:t>
                </a:r>
                <a:r>
                  <a:rPr lang="da-DK" sz="2000" dirty="0">
                    <a:solidFill>
                      <a:schemeClr val="tx2"/>
                    </a:solidFill>
                  </a:rPr>
                  <a:t>tæthedsfunktion</a:t>
                </a:r>
                <a:br>
                  <a:rPr lang="da-DK" sz="2000" dirty="0"/>
                </a:br>
                <a:r>
                  <a:rPr lang="da-DK" sz="2000" dirty="0"/>
                  <a:t>(</a:t>
                </a:r>
                <a:r>
                  <a:rPr lang="da-DK" sz="2000" i="1" dirty="0" err="1">
                    <a:solidFill>
                      <a:schemeClr val="tx2"/>
                    </a:solidFill>
                  </a:rPr>
                  <a:t>Probability</a:t>
                </a:r>
                <a:r>
                  <a:rPr lang="da-DK" sz="2000" i="1" dirty="0">
                    <a:solidFill>
                      <a:schemeClr val="tx2"/>
                    </a:solidFill>
                  </a:rPr>
                  <a:t> </a:t>
                </a:r>
                <a:r>
                  <a:rPr lang="da-DK" sz="2000" i="1" dirty="0" err="1">
                    <a:solidFill>
                      <a:schemeClr val="tx2"/>
                    </a:solidFill>
                  </a:rPr>
                  <a:t>Density</a:t>
                </a:r>
                <a:r>
                  <a:rPr lang="da-DK" sz="2000" i="1" dirty="0">
                    <a:solidFill>
                      <a:schemeClr val="tx2"/>
                    </a:solidFill>
                  </a:rPr>
                  <a:t> </a:t>
                </a:r>
                <a:r>
                  <a:rPr lang="da-DK" sz="2000" i="1" dirty="0" err="1">
                    <a:solidFill>
                      <a:schemeClr val="tx2"/>
                    </a:solidFill>
                  </a:rPr>
                  <a:t>Function</a:t>
                </a:r>
                <a:r>
                  <a:rPr lang="da-DK" sz="2000" dirty="0">
                    <a:solidFill>
                      <a:schemeClr val="tx2"/>
                    </a:solidFill>
                  </a:rPr>
                  <a:t> (</a:t>
                </a:r>
                <a:r>
                  <a:rPr lang="da-DK" sz="2000">
                    <a:solidFill>
                      <a:schemeClr val="tx2"/>
                    </a:solidFill>
                  </a:rPr>
                  <a:t>pdf)</a:t>
                </a:r>
                <a:r>
                  <a:rPr lang="da-DK" sz="2000"/>
                  <a:t>). Bogen kalder det ‘density function’. Tæthedsfunktionen </a:t>
                </a:r>
                <a14:m>
                  <m:oMath xmlns:m="http://schemas.openxmlformats.org/officeDocument/2006/math">
                    <m:r>
                      <a:rPr lang="da-DK" sz="2000" b="0" i="1" smtClean="0">
                        <a:latin typeface="Cambria Math"/>
                      </a:rPr>
                      <m:t>𝑓</m:t>
                    </m:r>
                    <m:r>
                      <a:rPr lang="da-DK" sz="2000" b="0" i="1" smtClean="0">
                        <a:latin typeface="Cambria Math"/>
                      </a:rPr>
                      <m:t>(</m:t>
                    </m:r>
                    <m:r>
                      <a:rPr lang="en-US" sz="2000" b="0" i="1" smtClean="0">
                        <a:latin typeface="Cambria Math" panose="02040503050406030204" pitchFamily="18" charset="0"/>
                      </a:rPr>
                      <m:t>𝑥</m:t>
                    </m:r>
                    <m:r>
                      <a:rPr lang="da-DK" sz="2000" b="0" i="1" smtClean="0">
                        <a:latin typeface="Cambria Math"/>
                      </a:rPr>
                      <m:t>)</m:t>
                    </m:r>
                  </m:oMath>
                </a14:m>
                <a:r>
                  <a:rPr lang="da-DK" sz="2000" dirty="0"/>
                  <a:t> er en funktion, hvor der gælder:</a:t>
                </a:r>
              </a:p>
              <a:p>
                <a:pPr marL="457200" indent="-457200">
                  <a:buFont typeface="+mj-lt"/>
                  <a:buAutoNum type="arabicPeriod"/>
                </a:pPr>
                <a:r>
                  <a:rPr lang="da-DK" sz="2000" dirty="0"/>
                  <a:t> </a:t>
                </a:r>
                <a14:m>
                  <m:oMath xmlns:m="http://schemas.openxmlformats.org/officeDocument/2006/math">
                    <m:r>
                      <a:rPr lang="da-DK" sz="2000" b="0" i="1" smtClean="0">
                        <a:latin typeface="Cambria Math"/>
                      </a:rPr>
                      <m:t>𝑓</m:t>
                    </m:r>
                    <m:d>
                      <m:dPr>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ea typeface="Cambria Math"/>
                      </a:rPr>
                      <m:t>≥0</m:t>
                    </m:r>
                    <m:r>
                      <m:rPr>
                        <m:nor/>
                      </m:rPr>
                      <a:rPr lang="da-DK" sz="2000" b="0" i="0" smtClean="0">
                        <a:latin typeface="Cambria Math"/>
                        <a:ea typeface="Cambria Math"/>
                      </a:rPr>
                      <m:t> </m:t>
                    </m:r>
                    <m:r>
                      <m:rPr>
                        <m:nor/>
                      </m:rPr>
                      <a:rPr lang="da-DK" sz="2000" b="0" i="0" smtClean="0">
                        <a:latin typeface="Cambria Math"/>
                        <a:ea typeface="Cambria Math"/>
                      </a:rPr>
                      <m:t>for</m:t>
                    </m:r>
                    <m:r>
                      <m:rPr>
                        <m:nor/>
                      </m:rPr>
                      <a:rPr lang="da-DK" sz="2000" b="0" i="0" smtClean="0">
                        <a:latin typeface="Cambria Math"/>
                        <a:ea typeface="Cambria Math"/>
                      </a:rPr>
                      <m:t> </m:t>
                    </m:r>
                    <m:r>
                      <m:rPr>
                        <m:nor/>
                      </m:rPr>
                      <a:rPr lang="da-DK" sz="2000" b="0" i="0" smtClean="0">
                        <a:latin typeface="Cambria Math"/>
                        <a:ea typeface="Cambria Math"/>
                      </a:rPr>
                      <m:t>alle</m:t>
                    </m:r>
                    <m:r>
                      <m:rPr>
                        <m:nor/>
                      </m:rPr>
                      <a:rPr lang="da-DK" sz="2000" b="0" i="0" smtClean="0">
                        <a:latin typeface="Cambria Math"/>
                        <a:ea typeface="Cambria Math"/>
                      </a:rPr>
                      <m:t> </m:t>
                    </m:r>
                    <m:r>
                      <a:rPr lang="en-US" sz="2000" b="0" i="1" smtClean="0">
                        <a:latin typeface="Cambria Math"/>
                        <a:ea typeface="Cambria Math"/>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oMath>
                </a14:m>
                <a:r>
                  <a:rPr lang="da-DK" sz="2000" dirty="0"/>
                  <a:t>  </a:t>
                </a:r>
                <a:endParaRPr lang="da-DK" sz="2000" i="1" dirty="0"/>
              </a:p>
              <a:p>
                <a:pPr marL="457200" indent="-457200">
                  <a:buFont typeface="+mj-lt"/>
                  <a:buAutoNum type="arabicPeriod"/>
                </a:pPr>
                <a:r>
                  <a:rPr lang="da-DK" sz="2000" dirty="0"/>
                  <a:t> </a:t>
                </a:r>
                <a14:m>
                  <m:oMath xmlns:m="http://schemas.openxmlformats.org/officeDocument/2006/math">
                    <m:nary>
                      <m:naryPr>
                        <m:ctrlPr>
                          <a:rPr lang="da-DK" sz="2000" i="1" smtClean="0">
                            <a:latin typeface="Cambria Math" panose="02040503050406030204" pitchFamily="18" charset="0"/>
                          </a:rPr>
                        </m:ctrlPr>
                      </m:naryPr>
                      <m:sub>
                        <m:r>
                          <m:rPr>
                            <m:brk m:alnAt="23"/>
                          </m:rPr>
                          <a:rPr lang="da-DK" sz="2000" b="0" i="1" smtClean="0">
                            <a:latin typeface="Cambria Math"/>
                          </a:rPr>
                          <m:t>−</m:t>
                        </m:r>
                        <m:r>
                          <a:rPr lang="da-DK" sz="2000" b="0" i="1" smtClean="0">
                            <a:latin typeface="Cambria Math"/>
                            <a:ea typeface="Cambria Math"/>
                          </a:rPr>
                          <m:t>∞</m:t>
                        </m:r>
                      </m:sub>
                      <m:sup>
                        <m:r>
                          <a:rPr lang="da-DK" sz="2000" i="1" smtClean="0">
                            <a:latin typeface="Cambria Math"/>
                            <a:ea typeface="Cambria Math"/>
                          </a:rPr>
                          <m:t>∞</m:t>
                        </m:r>
                      </m:sup>
                      <m:e>
                        <m:r>
                          <a:rPr lang="da-DK" sz="2000" b="0" i="1" smtClean="0">
                            <a:latin typeface="Cambria Math"/>
                          </a:rPr>
                          <m:t>𝑓</m:t>
                        </m:r>
                        <m:d>
                          <m:dPr>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𝑑</m:t>
                        </m:r>
                        <m:r>
                          <a:rPr lang="en-US" sz="2000" b="0" i="1" smtClean="0">
                            <a:latin typeface="Cambria Math" panose="02040503050406030204" pitchFamily="18" charset="0"/>
                          </a:rPr>
                          <m:t>𝑥</m:t>
                        </m:r>
                        <m:r>
                          <a:rPr lang="da-DK" sz="2000" b="0" i="1" smtClean="0">
                            <a:latin typeface="Cambria Math"/>
                          </a:rPr>
                          <m:t>=1</m:t>
                        </m:r>
                      </m:e>
                    </m:nary>
                  </m:oMath>
                </a14:m>
                <a:endParaRPr lang="da-DK" sz="2000" dirty="0"/>
              </a:p>
              <a:p>
                <a:pPr marL="0" indent="0" defTabSz="531813">
                  <a:buNone/>
                </a:pPr>
                <a:br>
                  <a:rPr lang="da-DK" sz="2000" dirty="0"/>
                </a:br>
                <a:r>
                  <a:rPr lang="da-DK" sz="2000" dirty="0"/>
                  <a:t>F.eks. </a:t>
                </a:r>
                <a:r>
                  <a:rPr lang="da-DK" sz="2000" dirty="0">
                    <a:solidFill>
                      <a:schemeClr val="tx2"/>
                    </a:solidFill>
                  </a:rPr>
                  <a:t>Uniform fordeling</a:t>
                </a:r>
                <a:r>
                  <a:rPr lang="da-DK" sz="2000" dirty="0"/>
                  <a:t> (</a:t>
                </a:r>
                <a:r>
                  <a:rPr lang="da-DK" sz="2000" dirty="0" err="1"/>
                  <a:t>aka</a:t>
                </a:r>
                <a:r>
                  <a:rPr lang="da-DK" sz="2000" dirty="0"/>
                  <a:t>. </a:t>
                </a:r>
                <a:r>
                  <a:rPr lang="da-DK" sz="2000" dirty="0">
                    <a:solidFill>
                      <a:schemeClr val="tx2"/>
                    </a:solidFill>
                  </a:rPr>
                  <a:t>kassefordeling</a:t>
                </a:r>
                <a:r>
                  <a:rPr lang="da-DK" sz="2000" dirty="0"/>
                  <a:t>, engelsk: </a:t>
                </a:r>
                <a:r>
                  <a:rPr lang="da-DK" sz="2000" i="1" dirty="0">
                    <a:solidFill>
                      <a:schemeClr val="tx2"/>
                    </a:solidFill>
                  </a:rPr>
                  <a:t>Uniform distribution</a:t>
                </a:r>
                <a:r>
                  <a:rPr lang="da-DK" sz="2000" dirty="0"/>
                  <a:t>):</a:t>
                </a:r>
                <a:br>
                  <a:rPr lang="da-DK" sz="2000" dirty="0"/>
                </a:br>
                <a:r>
                  <a:rPr lang="da-DK" sz="1100"/>
                  <a:t>  </a:t>
                </a:r>
                <a:br>
                  <a:rPr lang="da-DK" sz="2000" dirty="0"/>
                </a:br>
                <a:r>
                  <a:rPr lang="da-DK" sz="2000" dirty="0"/>
                  <a:t> 	</a:t>
                </a:r>
                <a14:m>
                  <m:oMath xmlns:m="http://schemas.openxmlformats.org/officeDocument/2006/math">
                    <m:r>
                      <a:rPr lang="da-DK" sz="2000" b="0" i="1" smtClean="0">
                        <a:latin typeface="Cambria Math"/>
                      </a:rPr>
                      <m:t>𝑓</m:t>
                    </m:r>
                    <m:d>
                      <m:dPr>
                        <m:ctrlPr>
                          <a:rPr lang="da-DK" sz="2000" b="0" i="1" smtClean="0">
                            <a:latin typeface="Cambria Math" panose="02040503050406030204" pitchFamily="18" charset="0"/>
                          </a:rPr>
                        </m:ctrlPr>
                      </m:dPr>
                      <m:e>
                        <m:r>
                          <a:rPr lang="en-US" sz="2000" b="0" i="1" smtClean="0">
                            <a:latin typeface="Cambria Math" panose="02040503050406030204" pitchFamily="18" charset="0"/>
                          </a:rPr>
                          <m:t>𝑥</m:t>
                        </m:r>
                      </m:e>
                    </m:d>
                    <m:r>
                      <a:rPr lang="da-DK" sz="2000" b="0" i="1" smtClean="0">
                        <a:latin typeface="Cambria Math"/>
                      </a:rPr>
                      <m:t>=</m:t>
                    </m:r>
                    <m:d>
                      <m:dPr>
                        <m:begChr m:val="{"/>
                        <m:endChr m:val=""/>
                        <m:ctrlPr>
                          <a:rPr lang="da-DK" sz="2000" b="0" i="1" smtClean="0">
                            <a:latin typeface="Cambria Math" panose="02040503050406030204" pitchFamily="18" charset="0"/>
                          </a:rPr>
                        </m:ctrlPr>
                      </m:dPr>
                      <m:e>
                        <m:m>
                          <m:mPr>
                            <m:mcs>
                              <m:mc>
                                <m:mcPr>
                                  <m:count m:val="2"/>
                                  <m:mcJc m:val="center"/>
                                </m:mcPr>
                              </m:mc>
                            </m:mcs>
                            <m:ctrlPr>
                              <a:rPr lang="da-DK" sz="2000" b="0" i="1" smtClean="0">
                                <a:latin typeface="Cambria Math" panose="02040503050406030204" pitchFamily="18" charset="0"/>
                              </a:rPr>
                            </m:ctrlPr>
                          </m:mPr>
                          <m:mr>
                            <m:e>
                              <m:r>
                                <m:rPr>
                                  <m:brk m:alnAt="7"/>
                                </m:rPr>
                                <a:rPr lang="da-DK" sz="2000" b="0" i="1" smtClean="0">
                                  <a:latin typeface="Cambria Math"/>
                                </a:rPr>
                                <m:t> </m:t>
                              </m:r>
                              <m:f>
                                <m:fPr>
                                  <m:ctrlPr>
                                    <a:rPr lang="da-DK" sz="2000" b="0" i="1" smtClean="0">
                                      <a:latin typeface="Cambria Math" panose="02040503050406030204" pitchFamily="18" charset="0"/>
                                    </a:rPr>
                                  </m:ctrlPr>
                                </m:fPr>
                                <m:num>
                                  <m:r>
                                    <a:rPr lang="da-DK" sz="2000" b="0" i="1" smtClean="0">
                                      <a:latin typeface="Cambria Math"/>
                                    </a:rPr>
                                    <m:t>1</m:t>
                                  </m:r>
                                </m:num>
                                <m:den>
                                  <m:r>
                                    <a:rPr lang="da-DK" sz="2000" b="0" i="1" smtClean="0">
                                      <a:latin typeface="Cambria Math" panose="02040503050406030204" pitchFamily="18" charset="0"/>
                                      <a:ea typeface="Cambria Math" panose="02040503050406030204" pitchFamily="18" charset="0"/>
                                    </a:rPr>
                                    <m:t>𝛽</m:t>
                                  </m:r>
                                  <m:r>
                                    <a:rPr lang="da-DK" sz="2000" b="0" i="1" smtClean="0">
                                      <a:latin typeface="Cambria Math"/>
                                    </a:rPr>
                                    <m:t>−</m:t>
                                  </m:r>
                                  <m:r>
                                    <a:rPr lang="da-DK" sz="2000" b="0" i="1" smtClean="0">
                                      <a:latin typeface="Cambria Math" panose="02040503050406030204" pitchFamily="18" charset="0"/>
                                      <a:ea typeface="Cambria Math" panose="02040503050406030204" pitchFamily="18" charset="0"/>
                                    </a:rPr>
                                    <m:t>𝛼</m:t>
                                  </m:r>
                                </m:den>
                              </m:f>
                            </m:e>
                            <m:e>
                              <m:r>
                                <m:rPr>
                                  <m:nor/>
                                </m:rPr>
                                <a:rPr lang="da-DK" sz="2000" b="0" i="0" smtClean="0">
                                  <a:latin typeface="Cambria Math"/>
                                </a:rPr>
                                <m:t>for</m:t>
                              </m:r>
                              <m:r>
                                <a:rPr lang="da-DK" sz="2000" b="0" i="1" smtClean="0">
                                  <a:latin typeface="Cambria Math"/>
                                </a:rPr>
                                <m:t> </m:t>
                              </m:r>
                              <m:r>
                                <a:rPr lang="da-DK"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a:rPr>
                                <m:t>𝑥</m:t>
                              </m:r>
                              <m:r>
                                <a:rPr lang="en-US" sz="2000" b="0" i="1" smtClean="0">
                                  <a:latin typeface="Cambria Math" panose="02040503050406030204" pitchFamily="18" charset="0"/>
                                  <a:ea typeface="Cambria Math"/>
                                </a:rPr>
                                <m:t>&lt;</m:t>
                              </m:r>
                              <m:r>
                                <a:rPr lang="da-DK" sz="2000" b="0" i="1" smtClean="0">
                                  <a:latin typeface="Cambria Math" panose="02040503050406030204" pitchFamily="18" charset="0"/>
                                  <a:ea typeface="Cambria Math" panose="02040503050406030204" pitchFamily="18" charset="0"/>
                                </a:rPr>
                                <m:t>𝛽</m:t>
                              </m:r>
                            </m:e>
                          </m:mr>
                          <m:mr>
                            <m:e>
                              <m:r>
                                <a:rPr lang="da-DK" sz="2000" b="0" i="1" smtClean="0">
                                  <a:latin typeface="Cambria Math"/>
                                </a:rPr>
                                <m:t>0   </m:t>
                              </m:r>
                            </m:e>
                            <m:e>
                              <m:r>
                                <m:rPr>
                                  <m:nor/>
                                </m:rPr>
                                <a:rPr lang="da-DK" sz="2000" b="0" i="0" smtClean="0">
                                  <a:latin typeface="Cambria Math"/>
                                </a:rPr>
                                <m:t>ellers</m:t>
                              </m:r>
                              <m:r>
                                <a:rPr lang="da-DK" sz="2000" b="0" i="1" smtClean="0">
                                  <a:latin typeface="Cambria Math"/>
                                </a:rPr>
                                <m:t>                </m:t>
                              </m:r>
                            </m:e>
                          </m:mr>
                        </m:m>
                      </m:e>
                    </m:d>
                  </m:oMath>
                </a14:m>
                <a:br>
                  <a:rPr lang="da-DK" sz="2000"/>
                </a:br>
                <a:r>
                  <a:rPr lang="da-DK" sz="1400"/>
                  <a:t> </a:t>
                </a:r>
                <a:endParaRPr lang="da-DK" sz="2000" dirty="0"/>
              </a:p>
              <a:p>
                <a:pPr marL="0" indent="0" defTabSz="531813">
                  <a:buNone/>
                </a:pPr>
                <a:r>
                  <a:rPr lang="da-DK" sz="2000" dirty="0"/>
                  <a:t>Bemærk</a:t>
                </a:r>
                <a:r>
                  <a:rPr lang="da-DK" sz="2000"/>
                  <a:t>, at </a:t>
                </a:r>
                <a14:m>
                  <m:oMath xmlns:m="http://schemas.openxmlformats.org/officeDocument/2006/math">
                    <m:r>
                      <a:rPr lang="da-DK" sz="2000" i="1">
                        <a:latin typeface="Cambria Math"/>
                      </a:rPr>
                      <m:t>𝑓</m:t>
                    </m:r>
                    <m:d>
                      <m:dPr>
                        <m:ctrlPr>
                          <a:rPr lang="da-DK" sz="2000" i="1">
                            <a:latin typeface="Cambria Math" panose="02040503050406030204" pitchFamily="18" charset="0"/>
                          </a:rPr>
                        </m:ctrlPr>
                      </m:dPr>
                      <m:e>
                        <m:r>
                          <a:rPr lang="en-US" sz="2000" i="1">
                            <a:latin typeface="Cambria Math" panose="02040503050406030204" pitchFamily="18" charset="0"/>
                          </a:rPr>
                          <m:t>𝑥</m:t>
                        </m:r>
                      </m:e>
                    </m:d>
                  </m:oMath>
                </a14:m>
                <a:r>
                  <a:rPr lang="da-DK" sz="2000"/>
                  <a:t> er en tæthedsfunktion:</a:t>
                </a:r>
                <a:br>
                  <a:rPr lang="da-DK" sz="2000" dirty="0"/>
                </a:br>
                <a:r>
                  <a:rPr lang="da-DK" sz="2000" dirty="0"/>
                  <a:t> 	</a:t>
                </a:r>
                <a14:m>
                  <m:oMath xmlns:m="http://schemas.openxmlformats.org/officeDocument/2006/math">
                    <m:r>
                      <a:rPr lang="da-DK" sz="2000" i="1">
                        <a:latin typeface="Cambria Math"/>
                      </a:rPr>
                      <m:t>𝑓</m:t>
                    </m:r>
                    <m:d>
                      <m:dPr>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ea typeface="Cambria Math"/>
                      </a:rPr>
                      <m:t>≥0</m:t>
                    </m:r>
                    <m:r>
                      <m:rPr>
                        <m:nor/>
                      </m:rPr>
                      <a:rPr lang="da-DK" sz="2000">
                        <a:latin typeface="Cambria Math"/>
                        <a:ea typeface="Cambria Math"/>
                      </a:rPr>
                      <m:t> </m:t>
                    </m:r>
                    <m:r>
                      <m:rPr>
                        <m:nor/>
                      </m:rPr>
                      <a:rPr lang="da-DK" sz="2000">
                        <a:latin typeface="Cambria Math"/>
                        <a:ea typeface="Cambria Math"/>
                      </a:rPr>
                      <m:t>for</m:t>
                    </m:r>
                    <m:r>
                      <m:rPr>
                        <m:nor/>
                      </m:rPr>
                      <a:rPr lang="da-DK" sz="2000">
                        <a:latin typeface="Cambria Math"/>
                        <a:ea typeface="Cambria Math"/>
                      </a:rPr>
                      <m:t> </m:t>
                    </m:r>
                    <m:r>
                      <m:rPr>
                        <m:nor/>
                      </m:rPr>
                      <a:rPr lang="da-DK" sz="2000">
                        <a:latin typeface="Cambria Math"/>
                        <a:ea typeface="Cambria Math"/>
                      </a:rPr>
                      <m:t>alle</m:t>
                    </m:r>
                    <m:r>
                      <m:rPr>
                        <m:nor/>
                      </m:rPr>
                      <a:rPr lang="da-DK" sz="2000">
                        <a:latin typeface="Cambria Math"/>
                        <a:ea typeface="Cambria Math"/>
                      </a:rPr>
                      <m:t> </m:t>
                    </m:r>
                    <m:r>
                      <a:rPr lang="en-US" sz="2000" i="1">
                        <a:latin typeface="Cambria Math" panose="02040503050406030204" pitchFamily="18" charset="0"/>
                      </a:rPr>
                      <m:t>𝑥</m:t>
                    </m:r>
                  </m:oMath>
                </a14:m>
                <a:r>
                  <a:rPr lang="da-DK" sz="2000" dirty="0"/>
                  <a:t>	  </a:t>
                </a:r>
                <a:endParaRPr lang="da-DK" sz="2000" i="1" dirty="0"/>
              </a:p>
              <a:p>
                <a:pPr marL="0" indent="0" defTabSz="531813">
                  <a:buNone/>
                </a:pPr>
                <a:r>
                  <a:rPr lang="da-DK" sz="2000" dirty="0"/>
                  <a:t> 	</a:t>
                </a:r>
                <a14:m>
                  <m:oMath xmlns:m="http://schemas.openxmlformats.org/officeDocument/2006/math">
                    <m:nary>
                      <m:naryPr>
                        <m:ctrlPr>
                          <a:rPr lang="da-DK" sz="2000" i="1">
                            <a:latin typeface="Cambria Math" panose="02040503050406030204" pitchFamily="18" charset="0"/>
                          </a:rPr>
                        </m:ctrlPr>
                      </m:naryPr>
                      <m:sub>
                        <m:r>
                          <m:rPr>
                            <m:brk m:alnAt="23"/>
                          </m:rPr>
                          <a:rPr lang="da-DK" sz="2000" i="1">
                            <a:latin typeface="Cambria Math"/>
                          </a:rPr>
                          <m:t>−</m:t>
                        </m:r>
                        <m:r>
                          <a:rPr lang="da-DK" sz="2000" i="1">
                            <a:latin typeface="Cambria Math"/>
                            <a:ea typeface="Cambria Math"/>
                          </a:rPr>
                          <m:t>∞</m:t>
                        </m:r>
                      </m:sub>
                      <m:sup>
                        <m:r>
                          <a:rPr lang="da-DK" sz="2000" i="1">
                            <a:latin typeface="Cambria Math"/>
                            <a:ea typeface="Cambria Math"/>
                          </a:rPr>
                          <m:t>∞</m:t>
                        </m:r>
                      </m:sup>
                      <m:e>
                        <m:r>
                          <a:rPr lang="da-DK" sz="2000" i="1">
                            <a:latin typeface="Cambria Math"/>
                          </a:rPr>
                          <m:t>𝑓</m:t>
                        </m:r>
                        <m:d>
                          <m:dPr>
                            <m:ctrlPr>
                              <a:rPr lang="da-DK" sz="2000" i="1">
                                <a:latin typeface="Cambria Math" panose="02040503050406030204" pitchFamily="18" charset="0"/>
                              </a:rPr>
                            </m:ctrlPr>
                          </m:dPr>
                          <m:e>
                            <m:r>
                              <a:rPr lang="en-US" sz="2000" b="0" i="1" smtClean="0">
                                <a:latin typeface="Cambria Math" panose="02040503050406030204" pitchFamily="18" charset="0"/>
                              </a:rPr>
                              <m:t>𝑥</m:t>
                            </m:r>
                          </m:e>
                        </m:d>
                        <m:r>
                          <a:rPr lang="da-DK" sz="2000" i="1">
                            <a:latin typeface="Cambria Math"/>
                          </a:rPr>
                          <m:t>𝑑</m:t>
                        </m:r>
                        <m:r>
                          <a:rPr lang="en-US" sz="2000" b="0" i="1" smtClean="0">
                            <a:latin typeface="Cambria Math" panose="02040503050406030204" pitchFamily="18" charset="0"/>
                          </a:rPr>
                          <m:t>𝑥</m:t>
                        </m:r>
                        <m:r>
                          <a:rPr lang="da-DK" sz="2000" i="1">
                            <a:latin typeface="Cambria Math"/>
                          </a:rPr>
                          <m:t>=</m:t>
                        </m:r>
                        <m:nary>
                          <m:naryPr>
                            <m:ctrlPr>
                              <a:rPr lang="da-DK" sz="2000" i="1">
                                <a:latin typeface="Cambria Math" panose="02040503050406030204" pitchFamily="18" charset="0"/>
                              </a:rPr>
                            </m:ctrlPr>
                          </m:naryPr>
                          <m:sub>
                            <m:r>
                              <a:rPr lang="da-DK" sz="2000" i="1">
                                <a:latin typeface="Cambria Math" panose="02040503050406030204" pitchFamily="18" charset="0"/>
                                <a:ea typeface="Cambria Math" panose="02040503050406030204" pitchFamily="18" charset="0"/>
                              </a:rPr>
                              <m:t>𝛼</m:t>
                            </m:r>
                          </m:sub>
                          <m:sup>
                            <m:r>
                              <a:rPr lang="da-DK" sz="2000" i="1">
                                <a:latin typeface="Cambria Math" panose="02040503050406030204" pitchFamily="18" charset="0"/>
                                <a:ea typeface="Cambria Math" panose="02040503050406030204" pitchFamily="18" charset="0"/>
                              </a:rPr>
                              <m:t>𝛽</m:t>
                            </m:r>
                          </m:sup>
                          <m:e>
                            <m:r>
                              <a:rPr lang="da-DK" sz="2000" i="1">
                                <a:latin typeface="Cambria Math"/>
                              </a:rPr>
                              <m:t>𝑓</m:t>
                            </m:r>
                            <m:d>
                              <m:dPr>
                                <m:ctrlPr>
                                  <a:rPr lang="da-DK" sz="2000" i="1">
                                    <a:latin typeface="Cambria Math" panose="02040503050406030204" pitchFamily="18" charset="0"/>
                                  </a:rPr>
                                </m:ctrlPr>
                              </m:dPr>
                              <m:e>
                                <m:r>
                                  <a:rPr lang="en-US" sz="2000" i="1">
                                    <a:latin typeface="Cambria Math" panose="02040503050406030204" pitchFamily="18" charset="0"/>
                                  </a:rPr>
                                  <m:t>𝑥</m:t>
                                </m:r>
                              </m:e>
                            </m:d>
                            <m:r>
                              <a:rPr lang="da-DK" sz="2000" i="1">
                                <a:latin typeface="Cambria Math"/>
                              </a:rPr>
                              <m:t>𝑑</m:t>
                            </m:r>
                            <m:r>
                              <a:rPr lang="en-US" sz="2000" i="1">
                                <a:latin typeface="Cambria Math" panose="02040503050406030204" pitchFamily="18" charset="0"/>
                              </a:rPr>
                              <m:t>𝑥</m:t>
                            </m:r>
                            <m:r>
                              <a:rPr lang="da-DK" sz="2000" i="1">
                                <a:latin typeface="Cambria Math"/>
                              </a:rPr>
                              <m:t>=</m:t>
                            </m:r>
                          </m:e>
                        </m:nary>
                        <m:d>
                          <m:dPr>
                            <m:ctrlPr>
                              <a:rPr lang="da-DK" sz="2000" b="0" i="1" smtClean="0">
                                <a:latin typeface="Cambria Math" panose="02040503050406030204" pitchFamily="18" charset="0"/>
                              </a:rPr>
                            </m:ctrlPr>
                          </m:dPr>
                          <m:e>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e>
                        </m:d>
                        <m:f>
                          <m:fP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r>
                          <a:rPr lang="da-DK" sz="2000" b="0" i="1" smtClean="0">
                            <a:latin typeface="Cambria Math"/>
                          </a:rPr>
                          <m:t>=</m:t>
                        </m:r>
                        <m:r>
                          <a:rPr lang="da-DK" sz="2000" i="1">
                            <a:latin typeface="Cambria Math"/>
                          </a:rPr>
                          <m:t>1</m:t>
                        </m:r>
                      </m:e>
                    </m:nary>
                  </m:oMath>
                </a14:m>
                <a:endParaRPr lang="da-DK" sz="2000" dirty="0"/>
              </a:p>
              <a:p>
                <a:pPr marL="0" indent="0">
                  <a:buNone/>
                </a:pPr>
                <a:r>
                  <a:rPr lang="da-DK" sz="2000" dirty="0"/>
                  <a:t>Vigtigt</a:t>
                </a:r>
                <a:r>
                  <a:rPr lang="da-DK" sz="2000"/>
                  <a:t>: Hvis </a:t>
                </a:r>
                <a14:m>
                  <m:oMath xmlns:m="http://schemas.openxmlformats.org/officeDocument/2006/math">
                    <m:r>
                      <a:rPr lang="da-DK"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&lt;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a:rPr>
                      <m:t>&lt;</m:t>
                    </m:r>
                    <m:r>
                      <a:rPr lang="da-DK" sz="2000" i="1">
                        <a:latin typeface="Cambria Math" panose="02040503050406030204" pitchFamily="18" charset="0"/>
                        <a:ea typeface="Cambria Math" panose="02040503050406030204" pitchFamily="18" charset="0"/>
                      </a:rPr>
                      <m:t>𝛽</m:t>
                    </m:r>
                  </m:oMath>
                </a14:m>
                <a:r>
                  <a:rPr lang="da-DK" sz="2000"/>
                  <a:t>, så er </a:t>
                </a:r>
                <a14:m>
                  <m:oMath xmlns:m="http://schemas.openxmlformats.org/officeDocument/2006/math">
                    <m:r>
                      <a:rPr lang="da-DK" sz="2000" b="0" i="1" smtClean="0">
                        <a:latin typeface="Cambria Math"/>
                      </a:rPr>
                      <m:t>𝑓</m:t>
                    </m:r>
                    <m:d>
                      <m:dPr>
                        <m:ctrlPr>
                          <a:rPr lang="da-DK" sz="2000" b="0" i="1" smtClean="0">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m:t>
                    </m:r>
                    <m:f>
                      <m:fPr>
                        <m:ctrlPr>
                          <a:rPr lang="da-DK" sz="2000" b="0" i="1" smtClean="0">
                            <a:latin typeface="Cambria Math" panose="02040503050406030204" pitchFamily="18" charset="0"/>
                          </a:rPr>
                        </m:ctrlPr>
                      </m:fPr>
                      <m:num>
                        <m:r>
                          <a:rPr lang="da-DK" sz="2000" b="0" i="1" smtClean="0">
                            <a:latin typeface="Cambria Math"/>
                          </a:rPr>
                          <m:t>1</m:t>
                        </m:r>
                      </m:num>
                      <m:den>
                        <m:r>
                          <a:rPr lang="da-DK" sz="2000" i="1">
                            <a:latin typeface="Cambria Math" panose="02040503050406030204" pitchFamily="18" charset="0"/>
                            <a:ea typeface="Cambria Math" panose="02040503050406030204" pitchFamily="18" charset="0"/>
                          </a:rPr>
                          <m:t>𝛽</m:t>
                        </m:r>
                        <m:r>
                          <a:rPr lang="da-DK" sz="2000" i="1">
                            <a:latin typeface="Cambria Math"/>
                          </a:rPr>
                          <m:t>−</m:t>
                        </m:r>
                        <m:r>
                          <a:rPr lang="da-DK" sz="2000" i="1">
                            <a:latin typeface="Cambria Math" panose="02040503050406030204" pitchFamily="18" charset="0"/>
                            <a:ea typeface="Cambria Math" panose="02040503050406030204" pitchFamily="18" charset="0"/>
                          </a:rPr>
                          <m:t>𝛼</m:t>
                        </m:r>
                      </m:den>
                    </m:f>
                  </m:oMath>
                </a14:m>
                <a:r>
                  <a:rPr lang="da-DK" sz="2000" dirty="0"/>
                  <a:t>  men </a:t>
                </a:r>
                <a14:m>
                  <m:oMath xmlns:m="http://schemas.openxmlformats.org/officeDocument/2006/math">
                    <m:r>
                      <a:rPr lang="da-DK" sz="2000" b="0" i="1" smtClean="0">
                        <a:latin typeface="Cambria Math"/>
                      </a:rPr>
                      <m:t>𝑃</m:t>
                    </m:r>
                    <m:d>
                      <m:dPr>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0</m:t>
                            </m:r>
                          </m:sub>
                        </m:sSub>
                      </m:e>
                    </m:d>
                    <m:r>
                      <a:rPr lang="da-DK" sz="2000" b="0" i="1" smtClean="0">
                        <a:latin typeface="Cambria Math"/>
                      </a:rPr>
                      <m:t>=0</m:t>
                    </m:r>
                  </m:oMath>
                </a14:m>
                <a:r>
                  <a:rPr lang="da-DK"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796" t="-651" b="-195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a:t>
            </a:fld>
            <a:endParaRPr lang="da-DK" dirty="0"/>
          </a:p>
        </p:txBody>
      </p:sp>
      <p:pic>
        <p:nvPicPr>
          <p:cNvPr id="5" name="Picture 4"/>
          <p:cNvPicPr>
            <a:picLocks noChangeAspect="1"/>
          </p:cNvPicPr>
          <p:nvPr/>
        </p:nvPicPr>
        <p:blipFill>
          <a:blip r:embed="rId4"/>
          <a:stretch>
            <a:fillRect/>
          </a:stretch>
        </p:blipFill>
        <p:spPr>
          <a:xfrm>
            <a:off x="5508104" y="3784524"/>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sp>
        <p:nvSpPr>
          <p:cNvPr id="11" name="TextBox 10"/>
          <p:cNvSpPr txBox="1"/>
          <p:nvPr/>
        </p:nvSpPr>
        <p:spPr>
          <a:xfrm rot="20264486">
            <a:off x="6302149" y="4352113"/>
            <a:ext cx="1928798" cy="338554"/>
          </a:xfrm>
          <a:prstGeom prst="rect">
            <a:avLst/>
          </a:prstGeom>
          <a:solidFill>
            <a:srgbClr val="FFFF00"/>
          </a:solidFill>
        </p:spPr>
        <p:txBody>
          <a:bodyPr wrap="none" rtlCol="0">
            <a:spAutoFit/>
          </a:bodyPr>
          <a:lstStyle/>
          <a:p>
            <a:r>
              <a:rPr lang="en-US" sz="1600" b="1">
                <a:solidFill>
                  <a:srgbClr val="C00000"/>
                </a:solidFill>
              </a:rPr>
              <a:t>Fejl</a:t>
            </a:r>
            <a:r>
              <a:rPr lang="en-US" sz="1600">
                <a:solidFill>
                  <a:srgbClr val="C00000"/>
                </a:solidFill>
              </a:rPr>
              <a:t> i bogens fig. 5.17</a:t>
            </a:r>
            <a:endParaRPr lang="en-GB" sz="1600">
              <a:solidFill>
                <a:srgbClr val="C00000"/>
              </a:solidFill>
            </a:endParaRPr>
          </a:p>
        </p:txBody>
      </p:sp>
      <p:grpSp>
        <p:nvGrpSpPr>
          <p:cNvPr id="10" name="Group 9"/>
          <p:cNvGrpSpPr/>
          <p:nvPr/>
        </p:nvGrpSpPr>
        <p:grpSpPr>
          <a:xfrm>
            <a:off x="5724128" y="3640508"/>
            <a:ext cx="2880320" cy="1876724"/>
            <a:chOff x="4941415" y="692698"/>
            <a:chExt cx="2880320" cy="1876724"/>
          </a:xfrm>
        </p:grpSpPr>
        <p:pic>
          <p:nvPicPr>
            <p:cNvPr id="6" name="Picture 5"/>
            <p:cNvPicPr>
              <a:picLocks noChangeAspect="1"/>
            </p:cNvPicPr>
            <p:nvPr/>
          </p:nvPicPr>
          <p:blipFill>
            <a:blip r:embed="rId4"/>
            <a:stretch>
              <a:fillRect/>
            </a:stretch>
          </p:blipFill>
          <p:spPr>
            <a:xfrm>
              <a:off x="4941415" y="692698"/>
              <a:ext cx="2880320" cy="1876724"/>
            </a:xfrm>
            <a:prstGeom prst="rect">
              <a:avLst/>
            </a:prstGeom>
            <a:ln w="3175">
              <a:solidFill>
                <a:schemeClr val="accent1">
                  <a:lumMod val="75000"/>
                </a:schemeClr>
              </a:solid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125823" y="2367383"/>
              <a:ext cx="184069" cy="163617"/>
            </a:xfrm>
            <a:prstGeom prst="rect">
              <a:avLst/>
            </a:prstGeom>
          </p:spPr>
        </p:pic>
        <p:pic>
          <p:nvPicPr>
            <p:cNvPr id="9" name="Picture 8"/>
            <p:cNvPicPr>
              <a:picLocks noChangeAspect="1"/>
            </p:cNvPicPr>
            <p:nvPr/>
          </p:nvPicPr>
          <p:blipFill>
            <a:blip r:embed="rId6"/>
            <a:stretch>
              <a:fillRect/>
            </a:stretch>
          </p:blipFill>
          <p:spPr>
            <a:xfrm>
              <a:off x="6983556" y="2370847"/>
              <a:ext cx="173207" cy="180000"/>
            </a:xfrm>
            <a:prstGeom prst="rect">
              <a:avLst/>
            </a:prstGeom>
          </p:spPr>
        </p:pic>
      </p:grpSp>
    </p:spTree>
    <p:extLst>
      <p:ext uri="{BB962C8B-B14F-4D97-AF65-F5344CB8AC3E}">
        <p14:creationId xmlns:p14="http://schemas.microsoft.com/office/powerpoint/2010/main" val="410064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Eksponentialfordelingen</a:t>
            </a:r>
            <a:endParaRPr lang="da-DK"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20000"/>
                  </a:lnSpc>
                </a:pPr>
                <a:r>
                  <a:rPr lang="da-DK" dirty="0">
                    <a:solidFill>
                      <a:schemeClr val="tx2"/>
                    </a:solidFill>
                  </a:rPr>
                  <a:t>Den kumulerede fordelingsfunktion </a:t>
                </a:r>
                <a:r>
                  <a:rPr lang="da-DK" dirty="0" err="1">
                    <a:solidFill>
                      <a:schemeClr val="tx2"/>
                    </a:solidFill>
                  </a:rPr>
                  <a:t>cdf</a:t>
                </a:r>
                <a:r>
                  <a:rPr lang="da-DK" dirty="0"/>
                  <a:t>:</a:t>
                </a:r>
                <a:br>
                  <a:rPr lang="da-DK" dirty="0"/>
                </a:br>
                <a:r>
                  <a:rPr lang="da-DK" sz="600" dirty="0"/>
                  <a:t> </a:t>
                </a:r>
                <a:br>
                  <a:rPr lang="da-DK" dirty="0"/>
                </a:br>
                <a:r>
                  <a:rPr lang="da-DK" dirty="0"/>
                  <a:t>	 </a:t>
                </a:r>
                <a14:m>
                  <m:oMath xmlns:m="http://schemas.openxmlformats.org/officeDocument/2006/math">
                    <m:r>
                      <a:rPr lang="da-DK" b="0" i="1" smtClean="0">
                        <a:latin typeface="Cambria Math"/>
                      </a:rPr>
                      <m:t>𝐹</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r>
                      <a:rPr lang="da-DK" b="0" i="1" smtClean="0">
                        <a:latin typeface="Cambria Math"/>
                      </a:rPr>
                      <m:t>(</m:t>
                    </m:r>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oMath>
                </a14:m>
                <a:r>
                  <a:rPr lang="da-DK" dirty="0"/>
                  <a:t>)</a:t>
                </a:r>
                <a:br>
                  <a:rPr lang="da-DK" dirty="0"/>
                </a:br>
                <a:r>
                  <a:rPr lang="da-DK" dirty="0"/>
                  <a:t> 		</a:t>
                </a:r>
                <a14:m>
                  <m:oMath xmlns:m="http://schemas.openxmlformats.org/officeDocument/2006/math">
                    <m:r>
                      <a:rPr lang="da-DK" b="0" i="1" smtClean="0">
                        <a:latin typeface="Cambria Math"/>
                      </a:rPr>
                      <m:t>=</m:t>
                    </m:r>
                    <m:nary>
                      <m:naryPr>
                        <m:ctrlPr>
                          <a:rPr lang="da-DK" b="0" i="1" smtClean="0">
                            <a:latin typeface="Cambria Math" panose="02040503050406030204" pitchFamily="18" charset="0"/>
                          </a:rPr>
                        </m:ctrlPr>
                      </m:naryPr>
                      <m:sub>
                        <m:r>
                          <m:rPr>
                            <m:brk m:alnAt="23"/>
                          </m:rP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b="0" i="1" smtClean="0">
                            <a:latin typeface="Cambria Math"/>
                          </a:rPr>
                          <m:t>𝑓</m:t>
                        </m:r>
                        <m:d>
                          <m:dPr>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a14:m>
                <a:br>
                  <a:rPr lang="da-DK" dirty="0"/>
                </a:br>
                <a:r>
                  <a:rPr lang="da-DK" dirty="0"/>
                  <a:t> 		</a:t>
                </a:r>
                <a14:m>
                  <m:oMath xmlns:m="http://schemas.openxmlformats.org/officeDocument/2006/math">
                    <m:r>
                      <a:rPr lang="da-DK" i="1">
                        <a:latin typeface="Cambria Math"/>
                      </a:rPr>
                      <m:t>=</m:t>
                    </m:r>
                    <m:nary>
                      <m:naryPr>
                        <m:ctrlPr>
                          <a:rPr lang="da-DK" i="1">
                            <a:latin typeface="Cambria Math" panose="02040503050406030204" pitchFamily="18" charset="0"/>
                          </a:rPr>
                        </m:ctrlPr>
                      </m:naryPr>
                      <m:sub>
                        <m:r>
                          <a:rPr lang="da-DK" b="0" i="1" smtClean="0">
                            <a:latin typeface="Cambria Math"/>
                          </a:rPr>
                          <m:t>0</m:t>
                        </m:r>
                      </m:sub>
                      <m:sup>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e>
                        <m:r>
                          <a:rPr lang="da-DK" i="1" smtClean="0">
                            <a:solidFill>
                              <a:prstClr val="black"/>
                            </a:solidFill>
                            <a:latin typeface="Cambria Math"/>
                            <a:ea typeface="Cambria Math"/>
                          </a:rPr>
                          <m:t>𝜆</m:t>
                        </m:r>
                        <m:sSup>
                          <m:sSupPr>
                            <m:ctrlPr>
                              <a:rPr lang="da-DK" i="1" smtClean="0">
                                <a:solidFill>
                                  <a:prstClr val="black"/>
                                </a:solidFill>
                                <a:latin typeface="Cambria Math" panose="02040503050406030204" pitchFamily="18" charset="0"/>
                                <a:ea typeface="Cambria Math"/>
                              </a:rPr>
                            </m:ctrlPr>
                          </m:sSupPr>
                          <m:e>
                            <m:r>
                              <a:rPr lang="da-DK" b="0" i="1" smtClean="0">
                                <a:solidFill>
                                  <a:prstClr val="black"/>
                                </a:solidFill>
                                <a:latin typeface="Cambria Math"/>
                                <a:ea typeface="Cambria Math"/>
                              </a:rPr>
                              <m:t>𝑒</m:t>
                            </m:r>
                          </m:e>
                          <m:sup>
                            <m:r>
                              <a:rPr lang="da-DK" b="0" i="1" smtClean="0">
                                <a:solidFill>
                                  <a:prstClr val="black"/>
                                </a:solidFill>
                                <a:latin typeface="Cambria Math"/>
                                <a:ea typeface="Cambria Math"/>
                              </a:rPr>
                              <m:t>−</m:t>
                            </m:r>
                            <m:r>
                              <a:rPr lang="da-DK" b="0" i="1" smtClean="0">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r>
                          <a:rPr lang="da-DK" i="1">
                            <a:latin typeface="Cambria Math"/>
                          </a:rPr>
                          <m:t>𝑑</m:t>
                        </m:r>
                        <m:r>
                          <a:rPr lang="en-US" b="0" i="1" smtClean="0">
                            <a:latin typeface="Cambria Math" panose="02040503050406030204" pitchFamily="18" charset="0"/>
                          </a:rPr>
                          <m:t>𝑥</m:t>
                        </m:r>
                      </m:e>
                    </m:nary>
                  </m:oMath>
                </a14:m>
                <a:r>
                  <a:rPr lang="da-DK" dirty="0"/>
                  <a:t> </a:t>
                </a:r>
                <a:br>
                  <a:rPr lang="da-DK" dirty="0"/>
                </a:br>
                <a:r>
                  <a:rPr lang="da-DK" dirty="0"/>
                  <a:t> 		</a:t>
                </a:r>
                <a14:m>
                  <m:oMath xmlns:m="http://schemas.openxmlformats.org/officeDocument/2006/math">
                    <m:r>
                      <a:rPr lang="da-DK" b="0" i="0" smtClean="0">
                        <a:latin typeface="Cambria Math"/>
                      </a:rPr>
                      <m:t>=</m:t>
                    </m:r>
                    <m:d>
                      <m:dPr>
                        <m:begChr m:val="["/>
                        <m:endChr m:val="]"/>
                        <m:ctrlPr>
                          <a:rPr lang="da-DK" i="1" smtClean="0">
                            <a:latin typeface="Cambria Math" panose="02040503050406030204" pitchFamily="18" charset="0"/>
                          </a:rPr>
                        </m:ctrlPr>
                      </m:dPr>
                      <m:e>
                        <m:r>
                          <a:rPr lang="da-DK" b="0" i="1" smtClean="0">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en-US" b="0" i="1" smtClean="0">
                                <a:solidFill>
                                  <a:prstClr val="black"/>
                                </a:solidFill>
                                <a:latin typeface="Cambria Math" panose="02040503050406030204" pitchFamily="18" charset="0"/>
                                <a:ea typeface="Cambria Math"/>
                              </a:rPr>
                              <m:t>𝑥</m:t>
                            </m:r>
                          </m:sup>
                        </m:sSup>
                      </m:e>
                    </m:d>
                    <m:m>
                      <m:mPr>
                        <m:mcs>
                          <m:mc>
                            <m:mcPr>
                              <m:count m:val="1"/>
                              <m:mcJc m:val="center"/>
                            </m:mcPr>
                          </m:mc>
                        </m:mcs>
                        <m:ctrlPr>
                          <a:rPr lang="da-DK" i="1" smtClean="0">
                            <a:latin typeface="Cambria Math" panose="02040503050406030204" pitchFamily="18" charset="0"/>
                          </a:rPr>
                        </m:ctrlPr>
                      </m:mPr>
                      <m:m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mr>
                      <m:mr>
                        <m:e>
                          <m:r>
                            <a:rPr lang="da-DK" b="0" i="1" smtClean="0">
                              <a:latin typeface="Cambria Math"/>
                            </a:rPr>
                            <m:t>0</m:t>
                          </m:r>
                        </m:e>
                      </m:mr>
                    </m:m>
                  </m:oMath>
                </a14:m>
                <a:br>
                  <a:rPr lang="da-DK" dirty="0"/>
                </a:br>
                <a:r>
                  <a:rPr lang="da-DK" dirty="0"/>
                  <a:t> 		</a:t>
                </a:r>
                <a14:m>
                  <m:oMath xmlns:m="http://schemas.openxmlformats.org/officeDocument/2006/math">
                    <m:r>
                      <a:rPr lang="da-DK" b="0" i="0" smtClean="0">
                        <a:latin typeface="Cambria Math"/>
                      </a:rPr>
                      <m:t>=</m:t>
                    </m:r>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r>
                      <a:rPr lang="da-DK">
                        <a:solidFill>
                          <a:prstClr val="black"/>
                        </a:solidFill>
                        <a:latin typeface="Cambria Math"/>
                        <a:ea typeface="Cambria Math"/>
                      </a:rPr>
                      <m:t>−</m:t>
                    </m:r>
                    <m:d>
                      <m:dPr>
                        <m:ctrlPr>
                          <a:rPr lang="da-DK" i="1">
                            <a:solidFill>
                              <a:prstClr val="black"/>
                            </a:solidFill>
                            <a:latin typeface="Cambria Math" panose="02040503050406030204" pitchFamily="18" charset="0"/>
                            <a:ea typeface="Cambria Math"/>
                          </a:rPr>
                        </m:ctrlPr>
                      </m:dPr>
                      <m:e>
                        <m:r>
                          <a:rPr lang="da-DK" i="1">
                            <a:latin typeface="Cambria Math"/>
                          </a:rPr>
                          <m:t>−</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r>
                              <a:rPr lang="da-DK" i="1">
                                <a:solidFill>
                                  <a:prstClr val="black"/>
                                </a:solidFill>
                                <a:latin typeface="Cambria Math"/>
                                <a:ea typeface="Cambria Math"/>
                              </a:rPr>
                              <m:t>∙0</m:t>
                            </m:r>
                          </m:sup>
                        </m:sSup>
                      </m:e>
                    </m:d>
                  </m:oMath>
                </a14:m>
                <a:r>
                  <a:rPr lang="da-DK" dirty="0"/>
                  <a:t> </a:t>
                </a:r>
                <a:br>
                  <a:rPr lang="da-DK" dirty="0"/>
                </a:br>
                <a:r>
                  <a:rPr lang="da-DK" dirty="0"/>
                  <a:t> 		</a:t>
                </a:r>
                <a14:m>
                  <m:oMath xmlns:m="http://schemas.openxmlformats.org/officeDocument/2006/math">
                    <m:r>
                      <a:rPr lang="da-DK" i="1">
                        <a:latin typeface="Cambria Math"/>
                      </a:rPr>
                      <m:t>=1−</m:t>
                    </m:r>
                    <m:sSup>
                      <m:sSupPr>
                        <m:ctrlPr>
                          <a:rPr lang="da-DK" i="1">
                            <a:solidFill>
                              <a:prstClr val="black"/>
                            </a:solidFill>
                            <a:latin typeface="Cambria Math" panose="02040503050406030204" pitchFamily="18" charset="0"/>
                            <a:ea typeface="Cambria Math"/>
                          </a:rPr>
                        </m:ctrlPr>
                      </m:sSupPr>
                      <m:e>
                        <m:r>
                          <a:rPr lang="da-DK" i="1">
                            <a:solidFill>
                              <a:prstClr val="black"/>
                            </a:solidFill>
                            <a:latin typeface="Cambria Math"/>
                            <a:ea typeface="Cambria Math"/>
                          </a:rPr>
                          <m:t>𝑒</m:t>
                        </m:r>
                      </m:e>
                      <m:sup>
                        <m:r>
                          <a:rPr lang="da-DK" i="1">
                            <a:solidFill>
                              <a:prstClr val="black"/>
                            </a:solidFill>
                            <a:latin typeface="Cambria Math"/>
                            <a:ea typeface="Cambria Math"/>
                          </a:rPr>
                          <m:t>−</m:t>
                        </m:r>
                        <m:r>
                          <a:rPr lang="da-DK" i="1">
                            <a:solidFill>
                              <a:prstClr val="black"/>
                            </a:solidFill>
                            <a:latin typeface="Cambria Math"/>
                            <a:ea typeface="Cambria Math"/>
                          </a:rPr>
                          <m:t>𝜆</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sup>
                    </m:sSup>
                  </m:oMath>
                </a14:m>
                <a:endParaRPr lang="da-DK" dirty="0"/>
              </a:p>
              <a:p>
                <a:pPr>
                  <a:lnSpc>
                    <a:spcPct val="120000"/>
                  </a:lnSpc>
                </a:pPr>
                <a:r>
                  <a:rPr lang="da-DK"/>
                  <a:t>Middelværdi og standardafvigelse:</a:t>
                </a:r>
              </a:p>
              <a:p>
                <a:pPr lvl="1">
                  <a:spcBef>
                    <a:spcPts val="0"/>
                  </a:spcBef>
                </a:pPr>
                <a14:m>
                  <m:oMath xmlns:m="http://schemas.openxmlformats.org/officeDocument/2006/math">
                    <m:r>
                      <a:rPr lang="da-DK" i="1">
                        <a:latin typeface="Cambria Math"/>
                        <a:ea typeface="Cambria Math"/>
                      </a:rPr>
                      <m:t>𝜇</m:t>
                    </m:r>
                    <m:r>
                      <a:rPr lang="da-DK" i="1">
                        <a:latin typeface="Cambria Math"/>
                        <a:ea typeface="Cambria Math"/>
                      </a:rPr>
                      <m:t>=</m:t>
                    </m:r>
                    <m:f>
                      <m:fP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a14:m>
                <a:endParaRPr lang="da-DK" dirty="0"/>
              </a:p>
              <a:p>
                <a:pPr lvl="1">
                  <a:spcBef>
                    <a:spcPts val="0"/>
                  </a:spcBef>
                </a:pPr>
                <a14:m>
                  <m:oMath xmlns:m="http://schemas.openxmlformats.org/officeDocument/2006/math">
                    <m:r>
                      <a:rPr lang="el-GR" i="1">
                        <a:latin typeface="Cambria Math"/>
                        <a:ea typeface="Cambria Math"/>
                      </a:rPr>
                      <m:t>𝜎</m:t>
                    </m:r>
                    <m:r>
                      <a:rPr lang="da-DK" i="1">
                        <a:latin typeface="Cambria Math"/>
                        <a:ea typeface="Cambria Math"/>
                      </a:rPr>
                      <m:t>=</m:t>
                    </m:r>
                    <m:f>
                      <m:fPr>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𝜆</m:t>
                        </m:r>
                      </m:den>
                    </m:f>
                  </m:oMath>
                </a14:m>
                <a:r>
                  <a:rPr lang="da-DK" dirty="0"/>
                  <a:t> .</a:t>
                </a:r>
                <a:br>
                  <a:rPr lang="da-DK" dirty="0"/>
                </a:b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30</a:t>
            </a:fld>
            <a:endParaRPr lang="da-DK" dirty="0"/>
          </a:p>
        </p:txBody>
      </p:sp>
    </p:spTree>
    <p:extLst>
      <p:ext uri="{BB962C8B-B14F-4D97-AF65-F5344CB8AC3E}">
        <p14:creationId xmlns:p14="http://schemas.microsoft.com/office/powerpoint/2010/main" val="384157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Eksempel – tid mellem arbejdsulykker</a:t>
            </a:r>
            <a:endParaRPr lang="en-GB"/>
          </a:p>
        </p:txBody>
      </p:sp>
      <p:sp>
        <p:nvSpPr>
          <p:cNvPr id="3" name="Content Placeholder 2"/>
          <p:cNvSpPr>
            <a:spLocks noGrp="1"/>
          </p:cNvSpPr>
          <p:nvPr>
            <p:ph idx="1"/>
          </p:nvPr>
        </p:nvSpPr>
        <p:spPr/>
        <p:txBody>
          <a:bodyPr/>
          <a:lstStyle/>
          <a:p>
            <a:r>
              <a:rPr lang="en-US"/>
              <a:t>En virksomhed registrerer 180 </a:t>
            </a:r>
            <a:br>
              <a:rPr lang="en-US"/>
            </a:br>
            <a:r>
              <a:rPr lang="en-US"/>
              <a:t>arbejdsulykker over ca. 10.5 år</a:t>
            </a:r>
          </a:p>
          <a:p>
            <a:r>
              <a:rPr lang="en-US"/>
              <a:t>I snit går der 21.3 dage mellem to </a:t>
            </a:r>
            <a:br>
              <a:rPr lang="en-US"/>
            </a:br>
            <a:r>
              <a:rPr lang="en-US"/>
              <a:t>ulykker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31</a:t>
            </a:fld>
            <a:endParaRPr lang="da-DK"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4932040" y="1191667"/>
            <a:ext cx="3960440" cy="2808547"/>
          </a:xfrm>
          <a:prstGeom prst="rect">
            <a:avLst/>
          </a:prstGeom>
        </p:spPr>
      </p:pic>
      <p:pic>
        <p:nvPicPr>
          <p:cNvPr id="7" name="Picture 6"/>
          <p:cNvPicPr>
            <a:picLocks noChangeAspect="1"/>
          </p:cNvPicPr>
          <p:nvPr/>
        </p:nvPicPr>
        <p:blipFill>
          <a:blip r:embed="rId3"/>
          <a:stretch>
            <a:fillRect/>
          </a:stretch>
        </p:blipFill>
        <p:spPr>
          <a:xfrm>
            <a:off x="385931" y="2690564"/>
            <a:ext cx="5086350" cy="2057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2252270" y="3515372"/>
            <a:ext cx="4536866" cy="321661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3563888" y="1700807"/>
            <a:ext cx="5179742" cy="3672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84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Eksempel – tid mellem arbejdsulykker</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da-DK" dirty="0"/>
                  <a:t>Dette kan modelleres med </a:t>
                </a:r>
                <a:r>
                  <a:rPr lang="da-DK" dirty="0" err="1"/>
                  <a:t>eksponentialfordelingen</a:t>
                </a:r>
                <a:r>
                  <a:rPr lang="da-DK" dirty="0"/>
                  <a:t>. </a:t>
                </a:r>
                <a:br>
                  <a:rPr lang="da-DK" i="1" dirty="0">
                    <a:latin typeface="Cambria Math"/>
                    <a:ea typeface="Cambria Math"/>
                  </a:rPr>
                </a:br>
                <a14:m>
                  <m:oMath xmlns:m="http://schemas.openxmlformats.org/officeDocument/2006/math">
                    <m:r>
                      <a:rPr lang="da-DK" i="1">
                        <a:latin typeface="Cambria Math"/>
                        <a:ea typeface="Cambria Math"/>
                      </a:rPr>
                      <m:t>𝜇</m:t>
                    </m:r>
                    <m:r>
                      <a:rPr lang="da-DK" i="1">
                        <a:latin typeface="Cambria Math"/>
                        <a:ea typeface="Cambria Math"/>
                      </a:rPr>
                      <m:t>=21.3</m:t>
                    </m:r>
                  </m:oMath>
                </a14:m>
                <a:r>
                  <a:rPr lang="da-DK" dirty="0"/>
                  <a:t> dage pr. ulykke, så </a:t>
                </a:r>
                <a:br>
                  <a:rPr lang="da-DK" i="1" dirty="0">
                    <a:latin typeface="Cambria Math"/>
                  </a:rPr>
                </a:br>
                <a14:m>
                  <m:oMath xmlns:m="http://schemas.openxmlformats.org/officeDocument/2006/math">
                    <m:r>
                      <m:rPr>
                        <m:sty m:val="p"/>
                      </m:rPr>
                      <a:rPr lang="el-GR" i="1">
                        <a:latin typeface="Cambria Math"/>
                      </a:rPr>
                      <m:t>λ</m:t>
                    </m:r>
                    <m:r>
                      <a:rPr lang="da-DK" i="1">
                        <a:latin typeface="Cambria Math"/>
                      </a:rPr>
                      <m:t>=</m:t>
                    </m:r>
                    <m:f>
                      <m:fPr>
                        <m:type m:val="lin"/>
                        <m:ctrlPr>
                          <a:rPr lang="da-DK" i="1">
                            <a:latin typeface="Cambria Math" panose="02040503050406030204" pitchFamily="18" charset="0"/>
                          </a:rPr>
                        </m:ctrlPr>
                      </m:fPr>
                      <m:num>
                        <m:r>
                          <a:rPr lang="da-DK" i="1">
                            <a:latin typeface="Cambria Math"/>
                          </a:rPr>
                          <m:t>1</m:t>
                        </m:r>
                      </m:num>
                      <m:den>
                        <m:r>
                          <a:rPr lang="da-DK" i="1">
                            <a:latin typeface="Cambria Math"/>
                            <a:ea typeface="Cambria Math"/>
                          </a:rPr>
                          <m:t>𝜇</m:t>
                        </m:r>
                      </m:den>
                    </m:f>
                    <m:r>
                      <a:rPr lang="da-DK" i="1">
                        <a:latin typeface="Cambria Math"/>
                        <a:ea typeface="Cambria Math"/>
                      </a:rPr>
                      <m:t>=</m:t>
                    </m:r>
                    <m:f>
                      <m:fPr>
                        <m:type m:val="lin"/>
                        <m:ctrlPr>
                          <a:rPr lang="da-DK" i="1">
                            <a:latin typeface="Cambria Math" panose="02040503050406030204" pitchFamily="18" charset="0"/>
                            <a:ea typeface="Cambria Math"/>
                          </a:rPr>
                        </m:ctrlPr>
                      </m:fPr>
                      <m:num>
                        <m:r>
                          <a:rPr lang="da-DK" i="1">
                            <a:latin typeface="Cambria Math"/>
                            <a:ea typeface="Cambria Math"/>
                          </a:rPr>
                          <m:t>1</m:t>
                        </m:r>
                      </m:num>
                      <m:den>
                        <m:r>
                          <a:rPr lang="da-DK" i="1">
                            <a:latin typeface="Cambria Math"/>
                            <a:ea typeface="Cambria Math"/>
                          </a:rPr>
                          <m:t>2</m:t>
                        </m:r>
                        <m:r>
                          <a:rPr lang="en-US" b="0" i="1" smtClean="0">
                            <a:latin typeface="Cambria Math" panose="02040503050406030204" pitchFamily="18" charset="0"/>
                            <a:ea typeface="Cambria Math"/>
                          </a:rPr>
                          <m:t>1.3</m:t>
                        </m:r>
                      </m:den>
                    </m:f>
                    <m:r>
                      <a:rPr lang="da-DK" i="1">
                        <a:latin typeface="Cambria Math"/>
                        <a:ea typeface="Cambria Math"/>
                      </a:rPr>
                      <m:t>=0.0</m:t>
                    </m:r>
                    <m:r>
                      <a:rPr lang="en-US" b="0" i="1" smtClean="0">
                        <a:latin typeface="Cambria Math" panose="02040503050406030204" pitchFamily="18" charset="0"/>
                        <a:ea typeface="Cambria Math"/>
                      </a:rPr>
                      <m:t>47</m:t>
                    </m:r>
                  </m:oMath>
                </a14:m>
                <a:r>
                  <a:rPr lang="da-DK" dirty="0"/>
                  <a:t>  ulykker pr. dag. Derfor:</a:t>
                </a:r>
                <a:br>
                  <a:rPr lang="da-DK" dirty="0"/>
                </a:br>
                <a:r>
                  <a:rPr lang="da-DK" sz="1200" dirty="0"/>
                  <a:t> </a:t>
                </a:r>
                <a:br>
                  <a:rPr lang="da-DK" dirty="0"/>
                </a:br>
                <a14:m>
                  <m:oMath xmlns:m="http://schemas.openxmlformats.org/officeDocument/2006/math">
                    <m:r>
                      <a:rPr lang="da-DK" i="1">
                        <a:latin typeface="Cambria Math"/>
                      </a:rPr>
                      <m:t>𝐹</m:t>
                    </m:r>
                    <m:d>
                      <m:dPr>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m:t>
                        </m:r>
                        <m:r>
                          <a:rPr lang="da-DK" i="1">
                            <a:latin typeface="Cambria Math"/>
                            <a:ea typeface="Cambria Math"/>
                          </a:rPr>
                          <m:t>𝜆</m:t>
                        </m:r>
                        <m:r>
                          <a:rPr lang="en-US" b="0" i="1" smtClean="0">
                            <a:latin typeface="Cambria Math" panose="02040503050406030204" pitchFamily="18" charset="0"/>
                            <a:ea typeface="Cambria Math"/>
                          </a:rPr>
                          <m:t>𝑥</m:t>
                        </m:r>
                      </m:sup>
                    </m:sSup>
                    <m:r>
                      <a:rPr lang="da-DK" i="1">
                        <a:latin typeface="Cambria Math"/>
                      </a:rPr>
                      <m:t>=1−</m:t>
                    </m:r>
                    <m:sSup>
                      <m:sSupPr>
                        <m:ctrlPr>
                          <a:rPr lang="da-DK" i="1">
                            <a:latin typeface="Cambria Math" panose="02040503050406030204" pitchFamily="18" charset="0"/>
                          </a:rPr>
                        </m:ctrlPr>
                      </m:sSupPr>
                      <m:e>
                        <m:r>
                          <a:rPr lang="da-DK" i="1">
                            <a:latin typeface="Cambria Math"/>
                          </a:rPr>
                          <m:t>𝑒</m:t>
                        </m:r>
                      </m:e>
                      <m:sup>
                        <m:r>
                          <a:rPr lang="da-DK" i="1">
                            <a:latin typeface="Cambria Math"/>
                          </a:rPr>
                          <m:t>−0.0</m:t>
                        </m:r>
                        <m:r>
                          <a:rPr lang="en-US" b="0" i="1" smtClean="0">
                            <a:latin typeface="Cambria Math" panose="02040503050406030204" pitchFamily="18" charset="0"/>
                          </a:rPr>
                          <m:t>47</m:t>
                        </m:r>
                        <m:r>
                          <a:rPr lang="en-US" b="0" i="1" smtClean="0">
                            <a:latin typeface="Cambria Math" panose="02040503050406030204" pitchFamily="18" charset="0"/>
                          </a:rPr>
                          <m:t>𝑥</m:t>
                        </m:r>
                      </m:sup>
                    </m:sSup>
                  </m:oMath>
                </a14:m>
                <a:r>
                  <a:rPr lang="da-DK" dirty="0"/>
                  <a:t> </a:t>
                </a:r>
                <a:br>
                  <a:rPr lang="da-DK" dirty="0"/>
                </a:br>
                <a:endParaRPr lang="da-DK" dirty="0"/>
              </a:p>
              <a:p>
                <a:r>
                  <a:rPr lang="da-DK" dirty="0"/>
                  <a:t>Tæthedsfunktionen for </a:t>
                </a:r>
                <a:br>
                  <a:rPr lang="da-DK" dirty="0"/>
                </a:br>
                <a:r>
                  <a:rPr lang="da-DK" dirty="0" err="1"/>
                  <a:t>eksponentialfordelingen</a:t>
                </a:r>
                <a:r>
                  <a:rPr lang="da-DK" dirty="0"/>
                  <a:t> </a:t>
                </a:r>
                <a:br>
                  <a:rPr lang="da-DK" dirty="0"/>
                </a:br>
                <a:r>
                  <a:rPr lang="da-DK" dirty="0"/>
                  <a:t>med </a:t>
                </a:r>
                <a:r>
                  <a:rPr lang="el-GR" i="1" dirty="0"/>
                  <a:t>λ</a:t>
                </a:r>
                <a:r>
                  <a:rPr lang="da-DK" dirty="0"/>
                  <a:t> </a:t>
                </a:r>
                <a:r>
                  <a:rPr lang="da-DK"/>
                  <a:t>= 0.047</a:t>
                </a:r>
                <a:br>
                  <a:rPr lang="da-DK" dirty="0"/>
                </a:br>
                <a:br>
                  <a:rPr lang="da-DK" dirty="0"/>
                </a:br>
                <a:endParaRPr lang="da-DK" dirty="0"/>
              </a:p>
              <a:p>
                <a:r>
                  <a:rPr lang="da-DK" dirty="0"/>
                  <a:t>Sammenligning mellem</a:t>
                </a:r>
                <a:br>
                  <a:rPr lang="da-DK" dirty="0"/>
                </a:br>
                <a:r>
                  <a:rPr lang="da-DK" dirty="0"/>
                  <a:t>de målte data og den</a:t>
                </a:r>
                <a:br>
                  <a:rPr lang="da-DK" dirty="0"/>
                </a:br>
                <a:r>
                  <a:rPr lang="da-DK" dirty="0"/>
                  <a:t>teoretiske fordeling. </a:t>
                </a:r>
                <a:br>
                  <a:rPr lang="da-DK" dirty="0"/>
                </a:br>
                <a:endParaRPr lang="da-DK" dirty="0"/>
              </a:p>
              <a:p>
                <a:pPr marL="0" indent="0">
                  <a:buNone/>
                </a:pP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32</a:t>
            </a:fld>
            <a:endParaRPr lang="da-DK" dirty="0">
              <a:solidFill>
                <a:prstClr val="black">
                  <a:tint val="75000"/>
                </a:prstClr>
              </a:solidFill>
            </a:endParaRPr>
          </a:p>
        </p:txBody>
      </p:sp>
      <p:pic>
        <p:nvPicPr>
          <p:cNvPr id="5" name="Picture 4"/>
          <p:cNvPicPr>
            <a:picLocks noChangeAspect="1"/>
          </p:cNvPicPr>
          <p:nvPr/>
        </p:nvPicPr>
        <p:blipFill rotWithShape="1">
          <a:blip r:embed="rId3"/>
          <a:srcRect t="14224" r="4434"/>
          <a:stretch/>
        </p:blipFill>
        <p:spPr>
          <a:xfrm>
            <a:off x="4644008" y="2708920"/>
            <a:ext cx="3096344" cy="1970388"/>
          </a:xfrm>
          <a:prstGeom prst="rect">
            <a:avLst/>
          </a:prstGeom>
        </p:spPr>
      </p:pic>
      <p:pic>
        <p:nvPicPr>
          <p:cNvPr id="8" name="Picture 7"/>
          <p:cNvPicPr>
            <a:picLocks noChangeAspect="1"/>
          </p:cNvPicPr>
          <p:nvPr/>
        </p:nvPicPr>
        <p:blipFill rotWithShape="1">
          <a:blip r:embed="rId4"/>
          <a:srcRect t="9094"/>
          <a:stretch/>
        </p:blipFill>
        <p:spPr>
          <a:xfrm>
            <a:off x="4644008" y="4725144"/>
            <a:ext cx="3240000" cy="2088232"/>
          </a:xfrm>
          <a:prstGeom prst="rect">
            <a:avLst/>
          </a:prstGeom>
        </p:spPr>
      </p:pic>
    </p:spTree>
    <p:extLst>
      <p:ext uri="{BB962C8B-B14F-4D97-AF65-F5344CB8AC3E}">
        <p14:creationId xmlns:p14="http://schemas.microsoft.com/office/powerpoint/2010/main" val="271178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Eksponentialfordelingen i R </a:t>
            </a:r>
            <a:endParaRPr lang="da-DK" dirty="0"/>
          </a:p>
        </p:txBody>
      </p:sp>
      <p:sp>
        <p:nvSpPr>
          <p:cNvPr id="3" name="Content Placeholder 2"/>
          <p:cNvSpPr>
            <a:spLocks noGrp="1"/>
          </p:cNvSpPr>
          <p:nvPr>
            <p:ph idx="1"/>
          </p:nvPr>
        </p:nvSpPr>
        <p:spPr/>
        <p:txBody>
          <a:bodyPr/>
          <a:lstStyle/>
          <a:p>
            <a:r>
              <a:rPr lang="da-DK">
                <a:solidFill>
                  <a:schemeClr val="tx2"/>
                </a:solidFill>
              </a:rPr>
              <a:t>dexp(x, lambda)</a:t>
            </a:r>
            <a:br>
              <a:rPr lang="da-DK" dirty="0"/>
            </a:br>
            <a:r>
              <a:rPr lang="da-DK" dirty="0"/>
              <a:t>Tæthedsfunktionen (kan bruges til at tegne fordelingen)</a:t>
            </a:r>
          </a:p>
          <a:p>
            <a:r>
              <a:rPr lang="da-DK">
                <a:solidFill>
                  <a:schemeClr val="tx2"/>
                </a:solidFill>
              </a:rPr>
              <a:t>pexp(x, lambda)</a:t>
            </a:r>
            <a:br>
              <a:rPr lang="da-DK" dirty="0"/>
            </a:br>
            <a:r>
              <a:rPr lang="da-DK" dirty="0"/>
              <a:t>Kumuleret fordelingsfunktion (bruges til at beregne sandsynligheder)</a:t>
            </a:r>
            <a:br>
              <a:rPr lang="da-DK" dirty="0"/>
            </a:br>
            <a:r>
              <a:rPr lang="da-DK" dirty="0"/>
              <a:t>F.eks</a:t>
            </a:r>
            <a:r>
              <a:rPr lang="da-DK"/>
              <a:t>. pexp(20, 0.047) = 0.609 </a:t>
            </a:r>
            <a:r>
              <a:rPr lang="da-DK" dirty="0"/>
              <a:t>giver </a:t>
            </a:r>
            <a:r>
              <a:rPr lang="da-DK"/>
              <a:t>sandsynligheden for, at der går </a:t>
            </a:r>
            <a:r>
              <a:rPr lang="da-DK" dirty="0"/>
              <a:t>mindre </a:t>
            </a:r>
            <a:r>
              <a:rPr lang="da-DK"/>
              <a:t>end 20 dage til næste arbejdsulykke</a:t>
            </a:r>
            <a:endParaRPr lang="da-DK" dirty="0"/>
          </a:p>
          <a:p>
            <a:r>
              <a:rPr lang="da-DK">
                <a:solidFill>
                  <a:schemeClr val="tx2"/>
                </a:solidFill>
              </a:rPr>
              <a:t>qexp(p, lambda)</a:t>
            </a:r>
            <a:br>
              <a:rPr lang="da-DK" dirty="0"/>
            </a:br>
            <a:r>
              <a:rPr lang="da-DK" dirty="0"/>
              <a:t>Den inverse funktion til fordelingsfunktionen (bruges til at beregne </a:t>
            </a:r>
            <a:r>
              <a:rPr lang="da-DK"/>
              <a:t>den værdi, </a:t>
            </a:r>
            <a:r>
              <a:rPr lang="da-DK" dirty="0"/>
              <a:t>der svarer til en given sandsynlighed)</a:t>
            </a:r>
            <a:br>
              <a:rPr lang="da-DK" dirty="0"/>
            </a:br>
            <a:r>
              <a:rPr lang="da-DK" dirty="0"/>
              <a:t>F.eks</a:t>
            </a:r>
            <a:r>
              <a:rPr lang="da-DK"/>
              <a:t>. qexp(0.95, 0.047) = 63.7 giver at 95 % af ulykker sker med mellemrum under 63.7 dage</a:t>
            </a:r>
            <a:endParaRPr lang="da-DK" dirty="0"/>
          </a:p>
          <a:p>
            <a:r>
              <a:rPr lang="da-DK">
                <a:solidFill>
                  <a:schemeClr val="tx2"/>
                </a:solidFill>
              </a:rPr>
              <a:t>rexp(n, lambda)</a:t>
            </a:r>
            <a:br>
              <a:rPr lang="da-DK" dirty="0"/>
            </a:br>
            <a:r>
              <a:rPr lang="da-DK" dirty="0"/>
              <a:t>Funktion til generering </a:t>
            </a:r>
            <a:r>
              <a:rPr lang="da-DK"/>
              <a:t>af n tilfældige </a:t>
            </a:r>
            <a:r>
              <a:rPr lang="da-DK" dirty="0"/>
              <a:t>tal </a:t>
            </a:r>
            <a:r>
              <a:rPr lang="da-DK"/>
              <a:t>fra eksponentialfordelingen </a:t>
            </a:r>
            <a:r>
              <a:rPr lang="da-DK" dirty="0"/>
              <a:t>(bruges til at simulere en </a:t>
            </a:r>
            <a:r>
              <a:rPr lang="da-DK"/>
              <a:t>tilfældig stikprøvetagning, f.eks. ulykker). </a:t>
            </a:r>
            <a:br>
              <a:rPr lang="da-DK" dirty="0"/>
            </a:br>
            <a:endParaRPr lang="da-DK" dirty="0"/>
          </a:p>
        </p:txBody>
      </p:sp>
      <p:sp>
        <p:nvSpPr>
          <p:cNvPr id="4" name="Slide Number Placeholder 3"/>
          <p:cNvSpPr>
            <a:spLocks noGrp="1"/>
          </p:cNvSpPr>
          <p:nvPr>
            <p:ph type="sldNum" sz="quarter" idx="12"/>
          </p:nvPr>
        </p:nvSpPr>
        <p:spPr/>
        <p:txBody>
          <a:bodyPr/>
          <a:lstStyle/>
          <a:p>
            <a:fld id="{2CD97C06-EC96-4259-9516-82894ECCBF7D}" type="slidenum">
              <a:rPr lang="da-DK" smtClean="0"/>
              <a:t>33</a:t>
            </a:fld>
            <a:endParaRPr lang="da-DK" dirty="0"/>
          </a:p>
        </p:txBody>
      </p:sp>
    </p:spTree>
    <p:extLst>
      <p:ext uri="{BB962C8B-B14F-4D97-AF65-F5344CB8AC3E}">
        <p14:creationId xmlns:p14="http://schemas.microsoft.com/office/powerpoint/2010/main" val="258641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Ofte ser man på problemstillinger, hvor der er flere stokastiske variable samtidig</a:t>
                </a:r>
              </a:p>
              <a:p>
                <a:r>
                  <a:rPr lang="en-US"/>
                  <a:t>Vi ser først på </a:t>
                </a:r>
                <a:r>
                  <a:rPr lang="en-US" i="1"/>
                  <a:t>diskrete</a:t>
                </a:r>
                <a:r>
                  <a:rPr lang="en-US"/>
                  <a:t> stokastiske variable</a:t>
                </a:r>
              </a:p>
              <a:p>
                <a:r>
                  <a:rPr lang="en-US"/>
                  <a:t>For eksempel fra kap. 3:</a:t>
                </a:r>
              </a:p>
              <a:p>
                <a:pPr lvl="1"/>
                <a:r>
                  <a:rPr lang="en-US"/>
                  <a:t>Terning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(1,6)</m:t>
                    </m:r>
                  </m:oMath>
                </a14:m>
                <a:r>
                  <a:rPr lang="en-US"/>
                  <a:t> </a:t>
                </a:r>
              </a:p>
              <a:p>
                <a:pPr lvl="1"/>
                <a:r>
                  <a:rPr lang="en-US"/>
                  <a:t>Terning 2: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a14:m>
                <a:r>
                  <a:rPr lang="en-US"/>
                  <a:t> </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a14:m>
                <a:br>
                  <a:rPr lang="en-US" i="1">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a14:m>
                <a:r>
                  <a:rPr lang="en-US" b="0" i="1">
                    <a:latin typeface="Cambria Math" panose="02040503050406030204" pitchFamily="18" charset="0"/>
                  </a:rPr>
                  <a:t> </a:t>
                </a:r>
                <a:br>
                  <a:rPr lang="en-US" b="0" i="1">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i="1">
                    <a:latin typeface="Cambria Math" panose="02040503050406030204" pitchFamily="18" charset="0"/>
                  </a:rPr>
                  <a:t> </a:t>
                </a:r>
                <a:br>
                  <a:rPr lang="en-US" i="1">
                    <a:latin typeface="Cambria Math" panose="02040503050406030204" pitchFamily="18" charset="0"/>
                  </a:rPr>
                </a:br>
                <a:r>
                  <a:rPr lang="en-US"/>
                  <a:t>     </a:t>
                </a:r>
                <a14:m>
                  <m:oMath xmlns:m="http://schemas.openxmlformats.org/officeDocument/2006/math">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36</m:t>
                        </m:r>
                      </m:den>
                    </m:f>
                  </m:oMath>
                </a14:m>
                <a:r>
                  <a:rPr lang="en-US"/>
                  <a:t> </a:t>
                </a:r>
                <a:br>
                  <a:rPr lang="en-US"/>
                </a:br>
                <a:r>
                  <a:rPr lang="en-US"/>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a14:m>
                <a:endParaRPr lang="en-GB"/>
              </a:p>
              <a:p>
                <a:pPr lvl="1"/>
                <a:r>
                  <a:rPr lang="en-US" b="0"/>
                  <a:t>Vi kalder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b="0"/>
                  <a:t> for den simultane fordeling </a:t>
                </a:r>
                <a:r>
                  <a:rPr lang="en-GB"/>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endParaRPr lang="en-US" b="0"/>
              </a:p>
              <a:p>
                <a:pPr lvl="1"/>
                <a:r>
                  <a:rPr lang="en-US" b="0"/>
                  <a:t>Ud fra den simultane fordeling kan vi beregne f.eks. </a:t>
                </a:r>
                <a:br>
                  <a:rPr lang="en-US" b="0"/>
                </a:br>
                <a:r>
                  <a:rPr lang="en-US" b="0"/>
                  <a:t>  	</a:t>
                </a:r>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r>
                          <a:rPr lang="en-US" b="0" i="1" smtClean="0">
                            <a:latin typeface="Cambria Math" panose="02040503050406030204" pitchFamily="18" charset="0"/>
                          </a:rPr>
                          <m:t>5</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9</m:t>
                        </m:r>
                      </m:den>
                    </m:f>
                  </m:oMath>
                </a14:m>
                <a:r>
                  <a:rPr lang="en-US"/>
                  <a:t> .</a:t>
                </a: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34</a:t>
            </a:fld>
            <a:endParaRPr lang="da-DK" dirty="0">
              <a:solidFill>
                <a:prstClr val="black">
                  <a:tint val="75000"/>
                </a:prstClr>
              </a:solidFill>
            </a:endParaRPr>
          </a:p>
        </p:txBody>
      </p:sp>
      <p:pic>
        <p:nvPicPr>
          <p:cNvPr id="5" name="Picture 4"/>
          <p:cNvPicPr>
            <a:picLocks noChangeAspect="1"/>
          </p:cNvPicPr>
          <p:nvPr/>
        </p:nvPicPr>
        <p:blipFill>
          <a:blip r:embed="rId3"/>
          <a:stretch>
            <a:fillRect/>
          </a:stretch>
        </p:blipFill>
        <p:spPr>
          <a:xfrm>
            <a:off x="4355976" y="2415141"/>
            <a:ext cx="4474666" cy="2726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7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Simultane fordelinger (</a:t>
            </a:r>
            <a:r>
              <a:rPr lang="en-US" i="1"/>
              <a:t>joint</a:t>
            </a:r>
            <a:r>
              <a:rPr lang="en-US"/>
              <a:t> </a:t>
            </a:r>
            <a:r>
              <a:rPr lang="en-US" i="1"/>
              <a:t>distributions</a:t>
            </a:r>
            <a:r>
              <a:rPr lang="en-US"/>
              <a:t>)</a:t>
            </a:r>
            <a:endParaRPr lang="en-GB"/>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err="1"/>
                  <a:t>Nyt</a:t>
                </a:r>
                <a:r>
                  <a:rPr lang="en-US" dirty="0"/>
                  <a:t> </a:t>
                </a:r>
                <a:r>
                  <a:rPr lang="en-US" dirty="0" err="1"/>
                  <a:t>spil</a:t>
                </a:r>
                <a:r>
                  <a:rPr lang="en-US" dirty="0"/>
                  <a:t> med 2 </a:t>
                </a:r>
                <a:r>
                  <a:rPr lang="en-US" dirty="0" err="1"/>
                  <a:t>terninger</a:t>
                </a:r>
                <a:r>
                  <a:rPr lang="en-US" dirty="0"/>
                  <a:t>:</a:t>
                </a:r>
              </a:p>
              <a:p>
                <a:pPr lvl="1"/>
                <a:r>
                  <a:rPr lang="en-US" dirty="0" err="1"/>
                  <a:t>Terning</a:t>
                </a:r>
                <a:r>
                  <a:rPr lang="en-US" dirty="0"/>
                  <a:t>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(1,4)</m:t>
                    </m:r>
                  </m:oMath>
                </a14:m>
                <a:r>
                  <a:rPr lang="en-US" dirty="0"/>
                  <a:t> </a:t>
                </a:r>
              </a:p>
              <a:p>
                <a:pPr lvl="1"/>
                <a:r>
                  <a:rPr lang="en-US" dirty="0" err="1"/>
                  <a:t>Terning</a:t>
                </a:r>
                <a:r>
                  <a:rPr lang="en-US" dirty="0"/>
                  <a:t> 2: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(1,6)</m:t>
                    </m:r>
                  </m:oMath>
                </a14:m>
                <a:r>
                  <a:rPr lang="en-US" dirty="0"/>
                  <a:t> </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d>
                  </m:oMath>
                </a14:m>
                <a:br>
                  <a:rPr lang="en-US"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a14:m>
                <a:r>
                  <a:rPr lang="en-US" b="0" i="1" dirty="0">
                    <a:latin typeface="Cambria Math" panose="02040503050406030204" pitchFamily="18" charset="0"/>
                  </a:rPr>
                  <a:t> </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da-DK" b="0" i="1" smtClean="0">
                            <a:latin typeface="Cambria Math" panose="02040503050406030204" pitchFamily="18" charset="0"/>
                          </a:rPr>
                          <m:t>24</m:t>
                        </m:r>
                      </m:den>
                    </m:f>
                  </m:oMath>
                </a14:m>
                <a:r>
                  <a:rPr lang="en-US" dirty="0"/>
                  <a:t> </a:t>
                </a:r>
                <a:br>
                  <a:rPr lang="en-US" dirty="0"/>
                </a:b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da-DK" b="0" i="1" smtClean="0">
                        <a:latin typeface="Cambria Math" panose="02040503050406030204" pitchFamily="18" charset="0"/>
                      </a:rPr>
                      <m:t>=1,…, 4,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=1,…,6</m:t>
                    </m:r>
                  </m:oMath>
                </a14:m>
                <a:endParaRPr lang="en-GB" dirty="0"/>
              </a:p>
              <a:p>
                <a:pPr lvl="1"/>
                <a:r>
                  <a:rPr lang="da-DK" dirty="0"/>
                  <a:t>Vi ser stadig på summen af de to terningers øjne, men i</a:t>
                </a:r>
                <a:r>
                  <a:rPr lang="da-DK" b="0" dirty="0"/>
                  <a:t> dette spil tæller terning 1’s øjne dobbelt:</a:t>
                </a:r>
                <a:br>
                  <a:rPr lang="da-DK" b="0" dirty="0"/>
                </a:br>
                <a:r>
                  <a:rPr lang="da-DK" b="0" dirty="0"/>
                  <a:t> 		</a:t>
                </a:r>
                <a14:m>
                  <m:oMath xmlns:m="http://schemas.openxmlformats.org/officeDocument/2006/math">
                    <m:r>
                      <a:rPr lang="da-DK"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endParaRPr lang="da-DK" b="0" dirty="0"/>
              </a:p>
              <a:p>
                <a:pPr lvl="1"/>
                <a:r>
                  <a:rPr lang="da-DK" dirty="0"/>
                  <a:t>Hvad er sandsynligheden for at </a:t>
                </a:r>
                <a:br>
                  <a:rPr lang="da-DK" dirty="0"/>
                </a:br>
                <a:r>
                  <a:rPr lang="da-DK" dirty="0"/>
                  <a:t>score over 10 i spillet?</a:t>
                </a:r>
                <a:endParaRPr lang="en-US" b="0" dirty="0"/>
              </a:p>
              <a:p>
                <a:pPr lvl="1"/>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da-DK"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da-DK" b="0" i="1" smtClean="0">
                            <a:latin typeface="Cambria Math" panose="02040503050406030204" pitchFamily="18" charset="0"/>
                          </a:rPr>
                          <m:t>&gt;10</m:t>
                        </m:r>
                      </m:e>
                    </m:d>
                    <m:r>
                      <a:rPr lang="en-US" i="1">
                        <a:latin typeface="Cambria Math" panose="02040503050406030204" pitchFamily="18" charset="0"/>
                      </a:rPr>
                      <m:t>=</m:t>
                    </m:r>
                    <m:f>
                      <m:fPr>
                        <m:ctrlPr>
                          <a:rPr lang="en-US" i="1">
                            <a:latin typeface="Cambria Math" panose="02040503050406030204" pitchFamily="18" charset="0"/>
                          </a:rPr>
                        </m:ctrlPr>
                      </m:fPr>
                      <m:num>
                        <m:r>
                          <a:rPr lang="da-DK" b="0" i="1" smtClean="0">
                            <a:latin typeface="Cambria Math" panose="02040503050406030204" pitchFamily="18" charset="0"/>
                          </a:rPr>
                          <m:t>6</m:t>
                        </m:r>
                      </m:num>
                      <m:den>
                        <m:r>
                          <a:rPr lang="da-DK"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da-DK" b="0" i="1" smtClean="0">
                            <a:latin typeface="Cambria Math" panose="02040503050406030204" pitchFamily="18" charset="0"/>
                          </a:rPr>
                          <m:t>4</m:t>
                        </m:r>
                      </m:den>
                    </m:f>
                  </m:oMath>
                </a14:m>
                <a:r>
                  <a:rPr lang="en-US" dirty="0"/>
                  <a:t> .</a:t>
                </a:r>
                <a:br>
                  <a:rPr lang="en-US" dirty="0"/>
                </a:b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da-DK">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35</a:t>
            </a:fld>
            <a:endParaRPr lang="da-DK" dirty="0">
              <a:solidFill>
                <a:prstClr val="black">
                  <a:tint val="75000"/>
                </a:prstClr>
              </a:solidFill>
            </a:endParaRPr>
          </a:p>
        </p:txBody>
      </p:sp>
      <p:pic>
        <p:nvPicPr>
          <p:cNvPr id="7" name="Picture 6">
            <a:extLst>
              <a:ext uri="{FF2B5EF4-FFF2-40B4-BE49-F238E27FC236}">
                <a16:creationId xmlns:a16="http://schemas.microsoft.com/office/drawing/2014/main" id="{EC462D25-60FD-45E9-9130-D217E2CB1D9B}"/>
              </a:ext>
            </a:extLst>
          </p:cNvPr>
          <p:cNvPicPr>
            <a:picLocks noChangeAspect="1"/>
          </p:cNvPicPr>
          <p:nvPr/>
        </p:nvPicPr>
        <p:blipFill rotWithShape="1">
          <a:blip r:embed="rId3"/>
          <a:srcRect l="30050" t="32066" r="29000" b="30196"/>
          <a:stretch/>
        </p:blipFill>
        <p:spPr>
          <a:xfrm>
            <a:off x="4680012" y="1175518"/>
            <a:ext cx="2093595" cy="1929385"/>
          </a:xfrm>
          <a:prstGeom prst="rect">
            <a:avLst/>
          </a:prstGeom>
        </p:spPr>
      </p:pic>
      <p:pic>
        <p:nvPicPr>
          <p:cNvPr id="9" name="Picture 8">
            <a:extLst>
              <a:ext uri="{FF2B5EF4-FFF2-40B4-BE49-F238E27FC236}">
                <a16:creationId xmlns:a16="http://schemas.microsoft.com/office/drawing/2014/main" id="{DB11C395-01D4-49ED-B652-C3534DA7A81C}"/>
              </a:ext>
            </a:extLst>
          </p:cNvPr>
          <p:cNvPicPr>
            <a:picLocks noChangeAspect="1"/>
          </p:cNvPicPr>
          <p:nvPr/>
        </p:nvPicPr>
        <p:blipFill rotWithShape="1">
          <a:blip r:embed="rId4"/>
          <a:srcRect l="23750" t="23750" r="24801" b="20601"/>
          <a:stretch/>
        </p:blipFill>
        <p:spPr>
          <a:xfrm>
            <a:off x="6881617" y="1175518"/>
            <a:ext cx="1817114" cy="1965450"/>
          </a:xfrm>
          <a:prstGeom prst="rect">
            <a:avLst/>
          </a:prstGeom>
        </p:spPr>
      </p:pic>
      <p:pic>
        <p:nvPicPr>
          <p:cNvPr id="15" name="Picture 14">
            <a:extLst>
              <a:ext uri="{FF2B5EF4-FFF2-40B4-BE49-F238E27FC236}">
                <a16:creationId xmlns:a16="http://schemas.microsoft.com/office/drawing/2014/main" id="{1F78D18C-F88F-48A2-BDDB-7A7B5EF7B2E2}"/>
              </a:ext>
            </a:extLst>
          </p:cNvPr>
          <p:cNvPicPr>
            <a:picLocks noChangeAspect="1"/>
          </p:cNvPicPr>
          <p:nvPr/>
        </p:nvPicPr>
        <p:blipFill>
          <a:blip r:embed="rId5"/>
          <a:stretch>
            <a:fillRect/>
          </a:stretch>
        </p:blipFill>
        <p:spPr>
          <a:xfrm>
            <a:off x="5194539" y="4288009"/>
            <a:ext cx="3452307" cy="2160000"/>
          </a:xfrm>
          <a:prstGeom prst="rect">
            <a:avLst/>
          </a:prstGeom>
        </p:spPr>
      </p:pic>
      <p:pic>
        <p:nvPicPr>
          <p:cNvPr id="17" name="Picture 16">
            <a:extLst>
              <a:ext uri="{FF2B5EF4-FFF2-40B4-BE49-F238E27FC236}">
                <a16:creationId xmlns:a16="http://schemas.microsoft.com/office/drawing/2014/main" id="{60166016-A0B3-4863-A9AF-9E0517845B67}"/>
              </a:ext>
            </a:extLst>
          </p:cNvPr>
          <p:cNvPicPr>
            <a:picLocks noChangeAspect="1"/>
          </p:cNvPicPr>
          <p:nvPr/>
        </p:nvPicPr>
        <p:blipFill>
          <a:blip r:embed="rId6"/>
          <a:stretch>
            <a:fillRect/>
          </a:stretch>
        </p:blipFill>
        <p:spPr>
          <a:xfrm>
            <a:off x="5194538" y="4288009"/>
            <a:ext cx="3452308" cy="2160000"/>
          </a:xfrm>
          <a:prstGeom prst="rect">
            <a:avLst/>
          </a:prstGeom>
        </p:spPr>
      </p:pic>
    </p:spTree>
    <p:extLst>
      <p:ext uri="{BB962C8B-B14F-4D97-AF65-F5344CB8AC3E}">
        <p14:creationId xmlns:p14="http://schemas.microsoft.com/office/powerpoint/2010/main" val="18832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 fordeling for </a:t>
            </a:r>
            <a:r>
              <a:rPr lang="en-US" u="sng"/>
              <a:t>diskrete</a:t>
            </a:r>
            <a:r>
              <a:rPr lang="en-US"/>
              <a:t>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To diskrete stokastiske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a:p>
              <a:p>
                <a:r>
                  <a:rPr lang="en-US"/>
                  <a:t>Vi kalder funktionen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rPr>
                      <m:t> </m:t>
                    </m:r>
                  </m:oMath>
                </a14:m>
                <a:r>
                  <a:rPr lang="en-GB"/>
                  <a:t>for den </a:t>
                </a:r>
                <a:r>
                  <a:rPr lang="en-GB" i="1">
                    <a:solidFill>
                      <a:schemeClr val="accent1">
                        <a:lumMod val="75000"/>
                      </a:schemeClr>
                    </a:solidFill>
                  </a:rPr>
                  <a:t>simultane fordeling</a:t>
                </a:r>
                <a:r>
                  <a:rPr lang="en-GB"/>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endParaRPr lang="en-GB"/>
              </a:p>
              <a:p>
                <a:r>
                  <a:rPr lang="en-US" b="1"/>
                  <a:t>Eksempel 5.20. s. 162</a:t>
                </a:r>
                <a:r>
                  <a:rPr lang="en-US"/>
                  <a:t>: </a:t>
                </a:r>
              </a:p>
              <a:p>
                <a:pPr marL="814387" lvl="1" indent="-457200">
                  <a:buFont typeface="+mj-lt"/>
                  <a:buAutoNum type="alphaLcParenR"/>
                </a:pPr>
                <a:r>
                  <a:rPr lang="en-US"/>
                  <a:t>Find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e>
                    </m:d>
                  </m:oMath>
                </a14:m>
                <a:endParaRPr lang="en-US"/>
              </a:p>
              <a:p>
                <a:pPr marL="814387" lvl="1" indent="-457200">
                  <a:buFont typeface="+mj-lt"/>
                  <a:buAutoNum type="alphaLcParenR"/>
                </a:pPr>
                <a:r>
                  <a:rPr lang="en-US"/>
                  <a:t>Find tæthedsfunktionen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a14:m>
                <a:r>
                  <a:rPr lang="en-US"/>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a:t>
                </a:r>
                <a:br>
                  <a:rPr lang="en-US"/>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a14:m>
                <a:r>
                  <a:rPr lang="en-US"/>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=0, 1, 2</m:t>
                    </m:r>
                  </m:oMath>
                </a14:m>
                <a:endParaRPr lang="en-US"/>
              </a:p>
              <a:p>
                <a:r>
                  <a:rPr lang="en-US" b="1"/>
                  <a:t>Svar</a:t>
                </a:r>
                <a:r>
                  <a:rPr lang="en-US"/>
                  <a:t>: </a:t>
                </a:r>
              </a:p>
              <a:p>
                <a:pPr marL="814387" lvl="1" indent="-457200">
                  <a:buFont typeface="+mj-lt"/>
                  <a:buAutoNum type="alphaLcParenR"/>
                </a:pP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&gt;1</m:t>
                    </m:r>
                  </m:oMath>
                </a14:m>
                <a:r>
                  <a:rPr lang="en-US"/>
                  <a:t> gælder for kombinationerne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(2,0)</m:t>
                    </m:r>
                  </m:oMath>
                </a14:m>
                <a:r>
                  <a:rPr lang="en-US"/>
                  <a:t> og </a:t>
                </a:r>
                <a14:m>
                  <m:oMath xmlns:m="http://schemas.openxmlformats.org/officeDocument/2006/math">
                    <m:d>
                      <m:dPr>
                        <m:ctrlPr>
                          <a:rPr lang="en-US" i="1" smtClean="0">
                            <a:latin typeface="Cambria Math" panose="02040503050406030204" pitchFamily="18" charset="0"/>
                          </a:rPr>
                        </m:ctrlPr>
                      </m:dPr>
                      <m:e>
                        <m:r>
                          <a:rPr lang="en-US" i="1" smtClean="0">
                            <a:latin typeface="Cambria Math" panose="02040503050406030204" pitchFamily="18" charset="0"/>
                          </a:rPr>
                          <m:t>2,1</m:t>
                        </m:r>
                      </m:e>
                    </m:d>
                  </m:oMath>
                </a14:m>
                <a:r>
                  <a:rPr lang="en-US"/>
                  <a:t>. </a:t>
                </a:r>
                <a:br>
                  <a:rPr lang="en-US"/>
                </a:br>
                <a:r>
                  <a:rPr lang="en-US"/>
                  <a:t>Ifølge den additive lov:</a:t>
                </a:r>
                <a:br>
                  <a:rPr lang="en-US"/>
                </a:b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b="0" i="1" smtClean="0">
                            <a:latin typeface="Cambria Math" panose="02040503050406030204" pitchFamily="18" charset="0"/>
                          </a:rPr>
                          <m:t>&gt;1</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2,0</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=0.2+0.1+0=</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𝟑</m:t>
                    </m:r>
                  </m:oMath>
                </a14:m>
                <a:endParaRPr lang="en-US" b="1"/>
              </a:p>
              <a:p>
                <a:pPr marL="814387" lvl="1" indent="-457200">
                  <a:buFont typeface="+mj-lt"/>
                  <a:buAutoNum type="alphaLcParenR"/>
                </a:pPr>
                <a:r>
                  <a:rPr lang="en-US"/>
                  <a:t>Den </a:t>
                </a:r>
                <a:r>
                  <a:rPr lang="en-US" i="1">
                    <a:solidFill>
                      <a:schemeClr val="accent1">
                        <a:lumMod val="75000"/>
                      </a:schemeClr>
                    </a:solidFill>
                  </a:rPr>
                  <a:t>marginale</a:t>
                </a:r>
                <a:r>
                  <a:rPr lang="en-US"/>
                  <a:t> fordeling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br>
                  <a:rPr lang="en-US"/>
                </a:br>
                <a:r>
                  <a:rPr lang="en-US"/>
                  <a:t>findes ved at addere sandsynlig-</a:t>
                </a:r>
                <a:br>
                  <a:rPr lang="en-US"/>
                </a:br>
                <a:r>
                  <a:rPr lang="en-US"/>
                  <a:t>hederne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ud: </a:t>
                </a:r>
                <a:br>
                  <a:rPr lang="en-US"/>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nary>
                  </m:oMath>
                </a14:m>
                <a:r>
                  <a:rPr lang="en-US"/>
                  <a:t> </a:t>
                </a:r>
                <a:br>
                  <a:rPr lang="en-US"/>
                </a:br>
                <a:br>
                  <a:rPr lang="en-US"/>
                </a:br>
                <a:br>
                  <a:rPr lang="en-US"/>
                </a:br>
                <a:br>
                  <a:rPr lang="en-US"/>
                </a:b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912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36</a:t>
            </a:fld>
            <a:endParaRPr lang="da-DK" dirty="0">
              <a:solidFill>
                <a:prstClr val="black">
                  <a:tint val="75000"/>
                </a:prstClr>
              </a:solidFill>
            </a:endParaRPr>
          </a:p>
        </p:txBody>
      </p:sp>
      <p:pic>
        <p:nvPicPr>
          <p:cNvPr id="5" name="Picture 4"/>
          <p:cNvPicPr>
            <a:picLocks noChangeAspect="1"/>
          </p:cNvPicPr>
          <p:nvPr/>
        </p:nvPicPr>
        <p:blipFill>
          <a:blip r:embed="rId3"/>
          <a:stretch>
            <a:fillRect/>
          </a:stretch>
        </p:blipFill>
        <p:spPr>
          <a:xfrm>
            <a:off x="5724128" y="2360389"/>
            <a:ext cx="3024336" cy="1770935"/>
          </a:xfrm>
          <a:prstGeom prst="rect">
            <a:avLst/>
          </a:prstGeom>
        </p:spPr>
      </p:pic>
      <p:pic>
        <p:nvPicPr>
          <p:cNvPr id="8" name="Picture 7"/>
          <p:cNvPicPr>
            <a:picLocks noChangeAspect="1"/>
          </p:cNvPicPr>
          <p:nvPr/>
        </p:nvPicPr>
        <p:blipFill rotWithShape="1">
          <a:blip r:embed="rId4"/>
          <a:srcRect t="25550"/>
          <a:stretch/>
        </p:blipFill>
        <p:spPr>
          <a:xfrm>
            <a:off x="4692074" y="5255834"/>
            <a:ext cx="4089603" cy="1402953"/>
          </a:xfrm>
          <a:prstGeom prst="rect">
            <a:avLst/>
          </a:prstGeom>
        </p:spPr>
      </p:pic>
    </p:spTree>
    <p:extLst>
      <p:ext uri="{BB962C8B-B14F-4D97-AF65-F5344CB8AC3E}">
        <p14:creationId xmlns:p14="http://schemas.microsoft.com/office/powerpoint/2010/main" val="37101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 fordeling for diskrete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a:solidFill>
                      <a:schemeClr val="accent1">
                        <a:lumMod val="75000"/>
                      </a:schemeClr>
                    </a:solidFill>
                  </a:rPr>
                  <a:t>Betinget sandsynlighed</a:t>
                </a:r>
                <a:r>
                  <a:rPr lang="en-US"/>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a:t>
                </a:r>
                <a:br>
                  <a:rPr lang="en-US"/>
                </a:b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den>
                    </m:f>
                  </m:oMath>
                </a14:m>
                <a:r>
                  <a:rPr lang="en-US"/>
                  <a:t>, hvis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a:p>
              <a:p>
                <a:r>
                  <a:rPr lang="en-US"/>
                  <a:t>F.eks.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r>
                          <a:rPr lang="en-US" b="0" i="1" smtClean="0">
                            <a:latin typeface="Cambria Math" panose="02040503050406030204" pitchFamily="18" charset="0"/>
                          </a:rPr>
                          <m:t>0</m:t>
                        </m:r>
                      </m:e>
                    </m:d>
                  </m:oMath>
                </a14:m>
                <a:br>
                  <a:rPr lang="en-US" i="1">
                    <a:latin typeface="Cambria Math" panose="02040503050406030204" pitchFamily="18" charset="0"/>
                  </a:rPr>
                </a:br>
                <a:r>
                  <a:rPr lang="en-US" i="1">
                    <a:latin typeface="Cambria Math" panose="02040503050406030204" pitchFamily="18" charset="0"/>
                  </a:rPr>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0</m:t>
                            </m:r>
                          </m:e>
                        </m:d>
                      </m:den>
                    </m:f>
                  </m:oMath>
                </a14:m>
                <a:r>
                  <a:rPr lang="en-US" i="1">
                    <a:latin typeface="Cambria Math" panose="02040503050406030204" pitchFamily="18" charset="0"/>
                  </a:rPr>
                  <a:t> </a:t>
                </a:r>
                <a:br>
                  <a:rPr lang="en-US" i="1">
                    <a:latin typeface="Cambria Math" panose="02040503050406030204" pitchFamily="18" charset="0"/>
                  </a:rPr>
                </a:br>
                <a:r>
                  <a:rPr lang="en-US"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0.4</m:t>
                        </m:r>
                      </m:num>
                      <m:den>
                        <m:r>
                          <a:rPr lang="en-US" b="0" i="1" smtClean="0">
                            <a:latin typeface="Cambria Math" panose="02040503050406030204" pitchFamily="18" charset="0"/>
                          </a:rPr>
                          <m:t>0.6</m:t>
                        </m:r>
                      </m:den>
                    </m:f>
                    <m:r>
                      <a:rPr lang="en-US" b="0"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𝟐</m:t>
                        </m:r>
                      </m:num>
                      <m:den>
                        <m:r>
                          <a:rPr lang="en-US" b="1" i="1" smtClean="0">
                            <a:latin typeface="Cambria Math" panose="02040503050406030204" pitchFamily="18" charset="0"/>
                          </a:rPr>
                          <m:t>𝟑</m:t>
                        </m:r>
                      </m:den>
                    </m:f>
                  </m:oMath>
                </a14:m>
                <a:r>
                  <a:rPr lang="en-US"/>
                  <a:t> </a:t>
                </a:r>
              </a:p>
              <a:p>
                <a:r>
                  <a:rPr lang="en-US" b="1">
                    <a:solidFill>
                      <a:schemeClr val="accent1">
                        <a:lumMod val="75000"/>
                      </a:schemeClr>
                    </a:solidFill>
                  </a:rPr>
                  <a:t>Uafhængighed</a:t>
                </a:r>
                <a:r>
                  <a:rPr lang="en-US"/>
                  <a:t>:</a:t>
                </a:r>
                <a:br>
                  <a:rPr lang="en-US"/>
                </a:b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er uafhængige </a:t>
                </a:r>
                <a:br>
                  <a:rPr lang="en-US"/>
                </a:br>
                <a:r>
                  <a:rPr lang="en-US"/>
                  <a:t> 	</a:t>
                </a:r>
                <a14:m>
                  <m:oMath xmlns:m="http://schemas.openxmlformats.org/officeDocument/2006/math">
                    <m:groupChr>
                      <m:groupChrPr>
                        <m:chr m:val="⇔"/>
                        <m:vertJc m:val="bot"/>
                        <m:ctrlPr>
                          <a:rPr lang="en-US" i="1" smtClean="0">
                            <a:latin typeface="Cambria Math" panose="02040503050406030204" pitchFamily="18" charset="0"/>
                          </a:rPr>
                        </m:ctrlPr>
                      </m:groupChrPr>
                      <m:e>
                        <m:r>
                          <m:rPr>
                            <m:brk m:alnAt="2"/>
                          </m:rPr>
                          <a:rPr lang="en-US" b="0" i="1" smtClean="0">
                            <a:latin typeface="Cambria Math" panose="02040503050406030204" pitchFamily="18" charset="0"/>
                          </a:rPr>
                          <m:t> </m:t>
                        </m:r>
                      </m:e>
                    </m:groupCh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a14:m>
                <a:r>
                  <a:rPr lang="en-US"/>
                  <a:t> for alle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br>
                  <a:rPr lang="en-US"/>
                </a:br>
                <a:r>
                  <a:rPr lang="en-US"/>
                  <a:t> 	</a:t>
                </a:r>
                <a14:m>
                  <m:oMath xmlns:m="http://schemas.openxmlformats.org/officeDocument/2006/math">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oMath>
                </a14:m>
                <a:r>
                  <a:rPr lang="en-US"/>
                  <a:t>  for alle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p>
              <a:p>
                <a:r>
                  <a:rPr lang="en-US"/>
                  <a:t>Eksempel 5.20: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er </a:t>
                </a:r>
                <a:r>
                  <a:rPr lang="en-US" i="1"/>
                  <a:t>ikke</a:t>
                </a:r>
                <a:r>
                  <a:rPr lang="en-US"/>
                  <a:t> uafhængige, for (f.eks.):</a:t>
                </a:r>
                <a:br>
                  <a:rPr lang="en-US"/>
                </a:b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2</m:t>
                        </m:r>
                      </m:num>
                      <m:den>
                        <m:r>
                          <a:rPr lang="en-US" b="0" i="1">
                            <a:latin typeface="Cambria Math" panose="02040503050406030204" pitchFamily="18" charset="0"/>
                          </a:rPr>
                          <m:t>3</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1</m:t>
                        </m:r>
                      </m:e>
                    </m:d>
                  </m:oMath>
                </a14:m>
                <a:r>
                  <a:rPr lang="en-US"/>
                  <a:t> </a:t>
                </a:r>
                <a:br>
                  <a:rPr lang="en-US"/>
                </a:br>
                <a:r>
                  <a:rPr lang="en-US"/>
                  <a:t>Tilsvarende: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≠0.36=(0.6)∙(0.6)=</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0</m:t>
                        </m:r>
                      </m:e>
                    </m:d>
                  </m:oMath>
                </a14:m>
                <a:r>
                  <a:rPr lang="en-US"/>
                  <a:t>.</a:t>
                </a:r>
                <a:br>
                  <a:rPr lang="en-US"/>
                </a:br>
                <a:br>
                  <a:rPr lang="en-US"/>
                </a:b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37</a:t>
            </a:fld>
            <a:endParaRPr lang="da-DK" dirty="0">
              <a:solidFill>
                <a:prstClr val="black">
                  <a:tint val="75000"/>
                </a:prstClr>
              </a:solidFill>
            </a:endParaRPr>
          </a:p>
        </p:txBody>
      </p:sp>
      <p:pic>
        <p:nvPicPr>
          <p:cNvPr id="9" name="Picture 8"/>
          <p:cNvPicPr>
            <a:picLocks noChangeAspect="1"/>
          </p:cNvPicPr>
          <p:nvPr/>
        </p:nvPicPr>
        <p:blipFill rotWithShape="1">
          <a:blip r:embed="rId3"/>
          <a:srcRect t="24264"/>
          <a:stretch/>
        </p:blipFill>
        <p:spPr>
          <a:xfrm>
            <a:off x="4598388" y="2276872"/>
            <a:ext cx="4157907" cy="1451021"/>
          </a:xfrm>
          <a:prstGeom prst="rect">
            <a:avLst/>
          </a:prstGeom>
        </p:spPr>
      </p:pic>
    </p:spTree>
    <p:extLst>
      <p:ext uri="{BB962C8B-B14F-4D97-AF65-F5344CB8AC3E}">
        <p14:creationId xmlns:p14="http://schemas.microsoft.com/office/powerpoint/2010/main" val="155282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To kontinuerte stokastiske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a:t>
                </a:r>
                <a:br>
                  <a:rPr lang="en-US"/>
                </a:br>
                <a:r>
                  <a:rPr lang="en-US"/>
                  <a:t>Den simultane tæthedsfunktion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 bruges til at beregne sandsynligheder:</a:t>
                </a:r>
                <a:br>
                  <a:rPr lang="en-US"/>
                </a:br>
                <a:r>
                  <a:rPr lang="en-US"/>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a14:m>
                <a:endParaRPr lang="en-US"/>
              </a:p>
              <a:p>
                <a:r>
                  <a:rPr lang="en-US"/>
                  <a:t>Illustration fra SlideShare (med lidt anderledes notation):</a:t>
                </a:r>
                <a:br>
                  <a:rPr lang="en-US"/>
                </a:b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38</a:t>
            </a:fld>
            <a:endParaRPr lang="da-DK" dirty="0">
              <a:solidFill>
                <a:prstClr val="black">
                  <a:tint val="75000"/>
                </a:prstClr>
              </a:solidFill>
            </a:endParaRPr>
          </a:p>
        </p:txBody>
      </p:sp>
      <p:pic>
        <p:nvPicPr>
          <p:cNvPr id="5" name="Picture 4"/>
          <p:cNvPicPr>
            <a:picLocks noChangeAspect="1"/>
          </p:cNvPicPr>
          <p:nvPr/>
        </p:nvPicPr>
        <p:blipFill rotWithShape="1">
          <a:blip r:embed="rId3"/>
          <a:srcRect l="13776" t="13639" r="12988" b="25956"/>
          <a:stretch/>
        </p:blipFill>
        <p:spPr>
          <a:xfrm>
            <a:off x="1403647" y="3284983"/>
            <a:ext cx="6818183" cy="3163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20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 fordeling for </a:t>
            </a:r>
            <a:r>
              <a:rPr lang="en-US" u="sng"/>
              <a:t>kontinuerte</a:t>
            </a:r>
            <a:r>
              <a:rPr lang="en-US"/>
              <a:t>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To kontinuerte stokastiske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a:t>
                </a:r>
                <a:br>
                  <a:rPr lang="en-US"/>
                </a:br>
                <a:r>
                  <a:rPr lang="en-US"/>
                  <a:t>Den simultane tæthedsfunktion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 bruges til at beregne sandsynligheder:</a:t>
                </a:r>
                <a:br>
                  <a:rPr lang="en-US"/>
                </a:br>
                <a:r>
                  <a:rPr lang="en-US"/>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e>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e>
                    </m:nary>
                  </m:oMath>
                </a14:m>
                <a:endParaRPr lang="en-US"/>
              </a:p>
              <a:p>
                <a:r>
                  <a:rPr lang="en-US"/>
                  <a:t>For at være en simultan tæthedsfunktion skal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 opfylde:</a:t>
                </a:r>
              </a:p>
              <a:p>
                <a:pPr lvl="1">
                  <a:buFont typeface="Arial" panose="020B0604020202020204" pitchFamily="34" charset="0"/>
                  <a:buChar char="•"/>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b="0">
                  <a:ea typeface="Cambria Math" panose="02040503050406030204" pitchFamily="18" charset="0"/>
                </a:endParaRPr>
              </a:p>
              <a:p>
                <a:pPr lvl="1">
                  <a:buFont typeface="Arial" panose="020B0604020202020204" pitchFamily="34" charset="0"/>
                  <a:buChar char="•"/>
                </a:pPr>
                <a14:m>
                  <m:oMath xmlns:m="http://schemas.openxmlformats.org/officeDocument/2006/math">
                    <m:nary>
                      <m:naryPr>
                        <m:ctrlPr>
                          <a:rPr lang="en-US" i="1">
                            <a:latin typeface="Cambria Math" panose="02040503050406030204" pitchFamily="18" charset="0"/>
                          </a:rPr>
                        </m:ctrlPr>
                      </m:naryPr>
                      <m: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=1</m:t>
                            </m:r>
                          </m:e>
                        </m:nary>
                      </m:e>
                    </m:nary>
                  </m:oMath>
                </a14:m>
                <a:endParaRPr lang="en-US"/>
              </a:p>
              <a:p>
                <a:r>
                  <a:rPr lang="en-US"/>
                  <a:t>Den </a:t>
                </a:r>
                <a:r>
                  <a:rPr lang="en-US">
                    <a:solidFill>
                      <a:schemeClr val="accent1">
                        <a:lumMod val="75000"/>
                      </a:schemeClr>
                    </a:solidFill>
                  </a:rPr>
                  <a:t>simultane, kumulative fordelingsfunktion</a:t>
                </a:r>
                <a:r>
                  <a:rPr lang="en-US"/>
                  <a:t>:</a:t>
                </a:r>
                <a:br>
                  <a:rPr lang="en-US"/>
                </a:br>
                <a:r>
                  <a:rPr lang="en-US"/>
                  <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up>
                      <m:e>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nary>
                      </m:e>
                    </m:nary>
                  </m:oMath>
                </a14:m>
                <a:endParaRPr lang="en-US"/>
              </a:p>
              <a:p>
                <a:r>
                  <a:rPr lang="en-US"/>
                  <a:t>De </a:t>
                </a:r>
                <a:r>
                  <a:rPr lang="en-US">
                    <a:solidFill>
                      <a:schemeClr val="accent1">
                        <a:lumMod val="75000"/>
                      </a:schemeClr>
                    </a:solidFill>
                  </a:rPr>
                  <a:t>marginale tæthedsfunktioner</a:t>
                </a:r>
                <a:r>
                  <a:rPr lang="en-US"/>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a:t>:</a:t>
                </a:r>
                <a:br>
                  <a:rPr lang="en-US"/>
                </a:br>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nary>
                  </m:oMath>
                </a14:m>
                <a:br>
                  <a:rPr lang="en-US"/>
                </a:br>
                <a:r>
                  <a:rPr lang="en-US"/>
                  <a:t> 	</a:t>
                </a:r>
                <a14:m>
                  <m:oMath xmlns:m="http://schemas.openxmlformats.org/officeDocument/2006/math">
                    <m:r>
                      <m:rPr>
                        <m:nor/>
                      </m:rPr>
                      <a:rPr lang="en-US"/>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i="1">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nary>
                  </m:oMath>
                </a14:m>
                <a:r>
                  <a:rPr lang="en-US"/>
                  <a:t> .</a:t>
                </a:r>
                <a:br>
                  <a:rPr lang="en-US"/>
                </a:b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39</a:t>
            </a:fld>
            <a:endParaRPr lang="da-DK" dirty="0">
              <a:solidFill>
                <a:prstClr val="black">
                  <a:tint val="75000"/>
                </a:prstClr>
              </a:solidFill>
            </a:endParaRPr>
          </a:p>
        </p:txBody>
      </p:sp>
    </p:spTree>
    <p:extLst>
      <p:ext uri="{BB962C8B-B14F-4D97-AF65-F5344CB8AC3E}">
        <p14:creationId xmlns:p14="http://schemas.microsoft.com/office/powerpoint/2010/main" val="142191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Kontinuert stokastisk variabel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da-DK" sz="2200" dirty="0"/>
                  <a:t>Tæthedsfunktionen </a:t>
                </a:r>
                <a14:m>
                  <m:oMath xmlns:m="http://schemas.openxmlformats.org/officeDocument/2006/math">
                    <m:r>
                      <a:rPr lang="da-DK" sz="2200" i="1" dirty="0" smtClean="0">
                        <a:solidFill>
                          <a:srgbClr val="C00000"/>
                        </a:solidFill>
                        <a:latin typeface="Cambria Math" panose="02040503050406030204" pitchFamily="18" charset="0"/>
                      </a:rPr>
                      <m:t>𝑓</m:t>
                    </m:r>
                    <m:r>
                      <a:rPr lang="da-DK" sz="2200" i="1" dirty="0" smtClean="0">
                        <a:solidFill>
                          <a:srgbClr val="C00000"/>
                        </a:solidFill>
                        <a:latin typeface="Cambria Math" panose="02040503050406030204" pitchFamily="18" charset="0"/>
                      </a:rPr>
                      <m:t>(</m:t>
                    </m:r>
                    <m:r>
                      <a:rPr lang="en-US" sz="2200" b="0" i="1" dirty="0" smtClean="0">
                        <a:solidFill>
                          <a:srgbClr val="C00000"/>
                        </a:solidFill>
                        <a:latin typeface="Cambria Math" panose="02040503050406030204" pitchFamily="18" charset="0"/>
                      </a:rPr>
                      <m:t>𝑥</m:t>
                    </m:r>
                    <m:r>
                      <a:rPr lang="da-DK" sz="2200" i="1" dirty="0">
                        <a:solidFill>
                          <a:srgbClr val="C00000"/>
                        </a:solidFill>
                        <a:latin typeface="Cambria Math" panose="02040503050406030204" pitchFamily="18" charset="0"/>
                      </a:rPr>
                      <m:t>)</m:t>
                    </m:r>
                  </m:oMath>
                </a14:m>
                <a:r>
                  <a:rPr lang="da-DK" sz="2200" i="1" dirty="0">
                    <a:solidFill>
                      <a:schemeClr val="tx2"/>
                    </a:solidFill>
                  </a:rPr>
                  <a:t> </a:t>
                </a:r>
                <a:r>
                  <a:rPr lang="da-DK" sz="2200" dirty="0"/>
                  <a:t>bruges til at beskrive sandsynlighed, dog ikke for et punkt, men for et interval, som vi integrerer over</a:t>
                </a:r>
              </a:p>
              <a:p>
                <a:pPr marL="0" indent="0">
                  <a:buNone/>
                </a:pPr>
                <a:r>
                  <a:rPr lang="da-DK" sz="2200" dirty="0"/>
                  <a:t>Se på den </a:t>
                </a:r>
                <a:r>
                  <a:rPr lang="da-DK" sz="2200" dirty="0">
                    <a:solidFill>
                      <a:schemeClr val="tx2"/>
                    </a:solidFill>
                  </a:rPr>
                  <a:t>kumulerede fordelingsfunktion</a:t>
                </a:r>
                <a:r>
                  <a:rPr lang="da-DK" sz="2200" dirty="0"/>
                  <a:t> (engelsk: </a:t>
                </a:r>
                <a:r>
                  <a:rPr lang="da-DK" sz="2200" i="1" dirty="0" err="1">
                    <a:solidFill>
                      <a:schemeClr val="tx2"/>
                    </a:solidFill>
                  </a:rPr>
                  <a:t>Cumulated</a:t>
                </a:r>
                <a:r>
                  <a:rPr lang="da-DK" sz="2200" i="1" dirty="0">
                    <a:solidFill>
                      <a:schemeClr val="tx2"/>
                    </a:solidFill>
                  </a:rPr>
                  <a:t> Distribution </a:t>
                </a:r>
                <a:r>
                  <a:rPr lang="da-DK" sz="2200" i="1" dirty="0" err="1">
                    <a:solidFill>
                      <a:schemeClr val="tx2"/>
                    </a:solidFill>
                  </a:rPr>
                  <a:t>Function</a:t>
                </a:r>
                <a:r>
                  <a:rPr lang="da-DK" sz="2200">
                    <a:solidFill>
                      <a:schemeClr val="tx2"/>
                    </a:solidFill>
                  </a:rPr>
                  <a:t>, cdf.</a:t>
                </a:r>
                <a:r>
                  <a:rPr lang="da-DK" sz="2200"/>
                  <a:t>), </a:t>
                </a:r>
                <a14:m>
                  <m:oMath xmlns:m="http://schemas.openxmlformats.org/officeDocument/2006/math">
                    <m:r>
                      <a:rPr lang="da-DK" sz="2200" i="1" dirty="0" smtClean="0">
                        <a:solidFill>
                          <a:srgbClr val="C00000"/>
                        </a:solidFill>
                        <a:latin typeface="Cambria Math" panose="02040503050406030204" pitchFamily="18" charset="0"/>
                      </a:rPr>
                      <m:t>𝐹</m:t>
                    </m:r>
                    <m:r>
                      <a:rPr lang="da-DK" sz="2200" i="1" dirty="0" smtClean="0">
                        <a:solidFill>
                          <a:srgbClr val="C00000"/>
                        </a:solidFill>
                        <a:latin typeface="Cambria Math" panose="02040503050406030204" pitchFamily="18" charset="0"/>
                      </a:rPr>
                      <m:t>(</m:t>
                    </m:r>
                    <m:r>
                      <a:rPr lang="en-US" sz="2200" b="0" i="1" dirty="0" smtClean="0">
                        <a:solidFill>
                          <a:srgbClr val="C00000"/>
                        </a:solidFill>
                        <a:latin typeface="Cambria Math" panose="02040503050406030204" pitchFamily="18" charset="0"/>
                      </a:rPr>
                      <m:t>𝑥</m:t>
                    </m:r>
                    <m:r>
                      <a:rPr lang="da-DK" sz="2200" i="1" dirty="0" smtClean="0">
                        <a:solidFill>
                          <a:srgbClr val="C00000"/>
                        </a:solidFill>
                        <a:latin typeface="Cambria Math" panose="02040503050406030204" pitchFamily="18" charset="0"/>
                      </a:rPr>
                      <m:t>)</m:t>
                    </m:r>
                  </m:oMath>
                </a14:m>
                <a:r>
                  <a:rPr lang="da-DK" sz="2200" dirty="0"/>
                  <a:t>:</a:t>
                </a:r>
                <a:br>
                  <a:rPr lang="da-DK" dirty="0"/>
                </a:br>
                <a:r>
                  <a:rPr lang="da-DK" sz="1200" dirty="0"/>
                  <a:t> </a:t>
                </a:r>
                <a:br>
                  <a:rPr lang="da-DK" dirty="0"/>
                </a:br>
                <a:r>
                  <a:rPr lang="da-DK" dirty="0"/>
                  <a:t> 	</a:t>
                </a:r>
                <a14:m>
                  <m:oMath xmlns:m="http://schemas.openxmlformats.org/officeDocument/2006/math">
                    <m:r>
                      <a:rPr lang="da-DK" b="0" i="1" smtClean="0">
                        <a:latin typeface="Cambria Math"/>
                      </a:rPr>
                      <m:t>𝐹</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en-US" b="0" i="1" smtClean="0">
                                <a:latin typeface="Cambria Math" panose="02040503050406030204" pitchFamily="18" charset="0"/>
                              </a:rPr>
                              <m:t>𝑥</m:t>
                            </m:r>
                          </m:e>
                          <m:sub>
                            <m:r>
                              <a:rPr lang="da-DK" b="0" i="1" smtClean="0">
                                <a:latin typeface="Cambria Math"/>
                              </a:rPr>
                              <m:t>0</m:t>
                            </m:r>
                          </m:sub>
                        </m:sSub>
                      </m:e>
                    </m:d>
                    <m:r>
                      <a:rPr lang="da-DK" b="0" i="1" smtClean="0">
                        <a:latin typeface="Cambria Math"/>
                      </a:rPr>
                      <m:t>=</m:t>
                    </m:r>
                    <m:r>
                      <a:rPr lang="da-DK" b="0" i="1" smtClean="0">
                        <a:latin typeface="Cambria Math"/>
                      </a:rPr>
                      <m:t>𝑃</m:t>
                    </m:r>
                    <m:d>
                      <m:dPr>
                        <m:ctrlPr>
                          <a:rPr lang="da-DK" b="0" i="1" smtClean="0">
                            <a:latin typeface="Cambria Math" panose="02040503050406030204" pitchFamily="18" charset="0"/>
                          </a:rPr>
                        </m:ctrlPr>
                      </m:dPr>
                      <m:e>
                        <m:r>
                          <a:rPr lang="en-US" b="0" i="1" smtClean="0">
                            <a:latin typeface="Cambria Math" panose="02040503050406030204" pitchFamily="18" charset="0"/>
                          </a:rPr>
                          <m:t>𝑋</m:t>
                        </m:r>
                        <m:r>
                          <a:rPr lang="da-DK" b="0" i="1" smtClean="0">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b="0" i="0" smtClean="0">
                        <a:latin typeface="Cambria Math"/>
                      </a:rPr>
                      <m:t>=</m:t>
                    </m:r>
                    <m:nary>
                      <m:naryPr>
                        <m:ctrlPr>
                          <a:rPr lang="da-DK" b="0" i="1" smtClean="0">
                            <a:latin typeface="Cambria Math" panose="02040503050406030204" pitchFamily="18" charset="0"/>
                          </a:rPr>
                        </m:ctrlPr>
                      </m:naryPr>
                      <m:sub>
                        <m:r>
                          <m:rPr>
                            <m:brk m:alnAt="23"/>
                          </m:rPr>
                          <a:rPr lang="da-DK" b="0" i="1" smtClean="0">
                            <a:latin typeface="Cambria Math"/>
                          </a:rPr>
                          <m:t>−</m:t>
                        </m:r>
                        <m:r>
                          <a:rPr lang="da-DK" b="0" i="1" smtClean="0">
                            <a:latin typeface="Cambria Math"/>
                            <a:ea typeface="Cambria Math"/>
                          </a:rPr>
                          <m:t>∞</m:t>
                        </m:r>
                      </m:sub>
                      <m:sup>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sup>
                      <m:e>
                        <m:r>
                          <a:rPr lang="da-DK" b="0" i="1" smtClean="0">
                            <a:latin typeface="Cambria Math"/>
                          </a:rPr>
                          <m:t>𝑓</m:t>
                        </m:r>
                        <m:d>
                          <m:dPr>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a14:m>
                <a:endParaRPr lang="da-DK" dirty="0"/>
              </a:p>
              <a:p>
                <a:pPr marL="0" indent="0">
                  <a:buNone/>
                </a:pPr>
                <a:r>
                  <a:rPr lang="da-DK"/>
                  <a:t>Bogen kalder</a:t>
                </a:r>
                <a:r>
                  <a:rPr lang="da-DK">
                    <a:solidFill>
                      <a:schemeClr val="tx1"/>
                    </a:solidFill>
                  </a:rPr>
                  <a:t> </a:t>
                </a:r>
                <a14:m>
                  <m:oMath xmlns:m="http://schemas.openxmlformats.org/officeDocument/2006/math">
                    <m:r>
                      <a:rPr lang="da-DK" i="1" dirty="0">
                        <a:solidFill>
                          <a:schemeClr val="tx1"/>
                        </a:solidFill>
                        <a:latin typeface="Cambria Math" panose="02040503050406030204" pitchFamily="18" charset="0"/>
                      </a:rPr>
                      <m:t>𝐹</m:t>
                    </m:r>
                    <m:r>
                      <a:rPr lang="da-DK"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𝑥</m:t>
                    </m:r>
                    <m:r>
                      <a:rPr lang="da-DK" i="1" dirty="0">
                        <a:solidFill>
                          <a:schemeClr val="tx1"/>
                        </a:solidFill>
                        <a:latin typeface="Cambria Math" panose="02040503050406030204" pitchFamily="18" charset="0"/>
                      </a:rPr>
                      <m:t>)</m:t>
                    </m:r>
                  </m:oMath>
                </a14:m>
                <a:r>
                  <a:rPr lang="da-DK" dirty="0"/>
                  <a:t> </a:t>
                </a:r>
                <a:r>
                  <a:rPr lang="da-DK"/>
                  <a:t>for ‘distribution function’</a:t>
                </a:r>
                <a:br>
                  <a:rPr lang="da-DK" dirty="0"/>
                </a:br>
                <a:r>
                  <a:rPr lang="da-DK" sz="1200" dirty="0"/>
                  <a:t> </a:t>
                </a:r>
                <a:endParaRPr lang="da-DK" dirty="0"/>
              </a:p>
              <a:p>
                <a:pPr marL="0" indent="0">
                  <a:buNone/>
                  <a:tabLst>
                    <a:tab pos="538163" algn="l"/>
                  </a:tabLst>
                </a:pPr>
                <a:r>
                  <a:rPr lang="da-DK" sz="2200" dirty="0"/>
                  <a:t>F.eks. i Uniform fordeling mellem 1 og 5 er </a:t>
                </a:r>
                <a:br>
                  <a:rPr lang="da-DK" sz="2200" b="0" i="1" dirty="0">
                    <a:latin typeface="Cambria Math"/>
                  </a:rPr>
                </a:br>
                <a:r>
                  <a:rPr lang="da-DK" sz="2200" b="0" i="1" dirty="0">
                    <a:latin typeface="Cambria Math"/>
                  </a:rPr>
                  <a:t>	</a:t>
                </a:r>
                <a14:m>
                  <m:oMath xmlns:m="http://schemas.openxmlformats.org/officeDocument/2006/math">
                    <m:r>
                      <a:rPr lang="da-DK" sz="2200" b="0" i="1" smtClean="0">
                        <a:latin typeface="Cambria Math"/>
                      </a:rPr>
                      <m:t>𝑓</m:t>
                    </m:r>
                    <m:d>
                      <m:dPr>
                        <m:ctrlPr>
                          <a:rPr lang="da-DK" sz="2200" b="0" i="1" smtClean="0">
                            <a:latin typeface="Cambria Math" panose="02040503050406030204" pitchFamily="18" charset="0"/>
                          </a:rPr>
                        </m:ctrlPr>
                      </m:dPr>
                      <m:e>
                        <m:r>
                          <a:rPr lang="en-US" sz="2200" b="0" i="1" smtClean="0">
                            <a:latin typeface="Cambria Math" panose="02040503050406030204" pitchFamily="18" charset="0"/>
                          </a:rPr>
                          <m:t>𝑥</m:t>
                        </m:r>
                      </m:e>
                    </m:d>
                    <m:r>
                      <a:rPr lang="da-DK" sz="2200" b="0" i="1" smtClean="0">
                        <a:latin typeface="Cambria Math"/>
                      </a:rPr>
                      <m:t>=</m:t>
                    </m:r>
                    <m:f>
                      <m:fPr>
                        <m:ctrlPr>
                          <a:rPr lang="da-DK" sz="2200" b="0" i="1" smtClean="0">
                            <a:latin typeface="Cambria Math" panose="02040503050406030204" pitchFamily="18" charset="0"/>
                          </a:rPr>
                        </m:ctrlPr>
                      </m:fPr>
                      <m:num>
                        <m:r>
                          <a:rPr lang="da-DK" sz="2200" b="0" i="1" smtClean="0">
                            <a:latin typeface="Cambria Math"/>
                          </a:rPr>
                          <m:t>1</m:t>
                        </m:r>
                      </m:num>
                      <m:den>
                        <m:d>
                          <m:dPr>
                            <m:ctrlPr>
                              <a:rPr lang="da-DK" sz="2200" b="0" i="1" smtClean="0">
                                <a:latin typeface="Cambria Math" panose="02040503050406030204" pitchFamily="18" charset="0"/>
                              </a:rPr>
                            </m:ctrlPr>
                          </m:dPr>
                          <m:e>
                            <m:r>
                              <a:rPr lang="da-DK" sz="2200" b="0" i="1" smtClean="0">
                                <a:latin typeface="Cambria Math"/>
                              </a:rPr>
                              <m:t>5−1</m:t>
                            </m:r>
                          </m:e>
                        </m:d>
                      </m:den>
                    </m:f>
                    <m:r>
                      <a:rPr lang="da-DK" sz="2200" b="0" i="1" smtClean="0">
                        <a:latin typeface="Cambria Math"/>
                      </a:rPr>
                      <m:t>=</m:t>
                    </m:r>
                    <m:f>
                      <m:fP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r>
                      <m:rPr>
                        <m:nor/>
                      </m:rPr>
                      <a:rPr lang="da-DK" sz="2200" b="0" i="0" smtClean="0">
                        <a:latin typeface="Cambria Math"/>
                      </a:rPr>
                      <m:t> </m:t>
                    </m:r>
                    <m:r>
                      <m:rPr>
                        <m:nor/>
                      </m:rPr>
                      <a:rPr lang="da-DK" sz="2200" b="0" i="0" smtClean="0">
                        <a:latin typeface="Cambria Math"/>
                      </a:rPr>
                      <m:t>n</m:t>
                    </m:r>
                    <m:r>
                      <m:rPr>
                        <m:nor/>
                      </m:rPr>
                      <a:rPr lang="da-DK" sz="2200" b="0" i="0" smtClean="0">
                        <a:latin typeface="Cambria Math"/>
                      </a:rPr>
                      <m:t>å</m:t>
                    </m:r>
                    <m:r>
                      <m:rPr>
                        <m:nor/>
                      </m:rPr>
                      <a:rPr lang="da-DK" sz="2200" b="0" i="0" smtClean="0">
                        <a:latin typeface="Cambria Math"/>
                      </a:rPr>
                      <m:t>r</m:t>
                    </m:r>
                    <m:r>
                      <m:rPr>
                        <m:nor/>
                      </m:rPr>
                      <a:rPr lang="da-DK" sz="2200" b="0" i="0" smtClean="0">
                        <a:latin typeface="Cambria Math"/>
                      </a:rPr>
                      <m:t> </m:t>
                    </m:r>
                    <m:r>
                      <a:rPr lang="da-DK" sz="2200" b="0" i="1" smtClean="0">
                        <a:latin typeface="Cambria Math"/>
                      </a:rPr>
                      <m:t>1</m:t>
                    </m:r>
                    <m:r>
                      <a:rPr lang="en-US" sz="2200" b="0" i="1" smtClean="0">
                        <a:latin typeface="Cambria Math" panose="02040503050406030204" pitchFamily="18" charset="0"/>
                      </a:rPr>
                      <m:t>&lt;</m:t>
                    </m:r>
                    <m:r>
                      <a:rPr lang="en-US" sz="2200" b="0" i="1" smtClean="0">
                        <a:latin typeface="Cambria Math" panose="02040503050406030204" pitchFamily="18" charset="0"/>
                        <a:ea typeface="Cambria Math"/>
                      </a:rPr>
                      <m:t>𝑥</m:t>
                    </m:r>
                    <m:r>
                      <a:rPr lang="en-US" sz="2200" b="0" i="1" smtClean="0">
                        <a:latin typeface="Cambria Math" panose="02040503050406030204" pitchFamily="18" charset="0"/>
                        <a:ea typeface="Cambria Math"/>
                      </a:rPr>
                      <m:t>&lt;5</m:t>
                    </m:r>
                  </m:oMath>
                </a14:m>
                <a:r>
                  <a:rPr lang="da-DK" sz="2200" dirty="0"/>
                  <a:t> </a:t>
                </a:r>
              </a:p>
              <a:p>
                <a:pPr marL="0" indent="0">
                  <a:buNone/>
                  <a:tabLst>
                    <a:tab pos="538163" algn="l"/>
                  </a:tabLst>
                </a:pPr>
                <a:r>
                  <a:rPr lang="da-DK" sz="2200" b="0" dirty="0"/>
                  <a:t>	</a:t>
                </a:r>
                <a14:m>
                  <m:oMath xmlns:m="http://schemas.openxmlformats.org/officeDocument/2006/math">
                    <m:r>
                      <a:rPr lang="da-DK" sz="2200" i="1">
                        <a:latin typeface="Cambria Math"/>
                      </a:rPr>
                      <m:t>𝐹</m:t>
                    </m:r>
                    <m:d>
                      <m:dPr>
                        <m:ctrlPr>
                          <a:rPr lang="da-DK" sz="2200" i="1">
                            <a:latin typeface="Cambria Math" panose="02040503050406030204" pitchFamily="18" charset="0"/>
                          </a:rPr>
                        </m:ctrlPr>
                      </m:dPr>
                      <m:e>
                        <m:r>
                          <a:rPr lang="da-DK" sz="2200" b="0" i="1" smtClean="0">
                            <a:latin typeface="Cambria Math"/>
                          </a:rPr>
                          <m:t>2</m:t>
                        </m:r>
                        <m:r>
                          <a:rPr lang="en-US" sz="2200" b="0" i="1" smtClean="0">
                            <a:latin typeface="Cambria Math" panose="02040503050406030204" pitchFamily="18" charset="0"/>
                          </a:rPr>
                          <m:t>.5</m:t>
                        </m:r>
                      </m:e>
                    </m:d>
                    <m:r>
                      <a:rPr lang="da-DK" sz="2200" i="1">
                        <a:latin typeface="Cambria Math"/>
                      </a:rPr>
                      <m:t>=</m:t>
                    </m:r>
                    <m:r>
                      <a:rPr lang="da-DK" sz="2200" i="1">
                        <a:latin typeface="Cambria Math"/>
                      </a:rPr>
                      <m:t>𝑃</m:t>
                    </m:r>
                    <m:d>
                      <m:dPr>
                        <m:ctrlPr>
                          <a:rPr lang="da-DK" sz="2200" b="0" i="1" smtClean="0">
                            <a:latin typeface="Cambria Math" panose="02040503050406030204" pitchFamily="18" charset="0"/>
                          </a:rPr>
                        </m:ctrlPr>
                      </m:dPr>
                      <m:e>
                        <m:r>
                          <a:rPr lang="en-US" sz="2200" b="0" i="1" smtClean="0">
                            <a:latin typeface="Cambria Math" panose="02040503050406030204" pitchFamily="18" charset="0"/>
                          </a:rPr>
                          <m:t>𝑋</m:t>
                        </m:r>
                        <m:r>
                          <a:rPr lang="da-DK" sz="2200" b="0" i="1" smtClean="0">
                            <a:latin typeface="Cambria Math"/>
                            <a:ea typeface="Cambria Math"/>
                          </a:rPr>
                          <m:t>≤2</m:t>
                        </m:r>
                        <m:r>
                          <a:rPr lang="en-US" sz="2200" b="0" i="1" smtClean="0">
                            <a:latin typeface="Cambria Math" panose="02040503050406030204" pitchFamily="18" charset="0"/>
                            <a:ea typeface="Cambria Math"/>
                          </a:rPr>
                          <m:t>.5</m:t>
                        </m:r>
                      </m:e>
                    </m:d>
                    <m:r>
                      <a:rPr lang="da-DK" sz="2200" b="0" i="1" smtClean="0">
                        <a:latin typeface="Cambria Math"/>
                        <a:ea typeface="Cambria Math"/>
                      </a:rPr>
                      <m:t>=</m:t>
                    </m:r>
                    <m:nary>
                      <m:naryPr>
                        <m:ctrlPr>
                          <a:rPr lang="da-DK" sz="2200" b="0" i="1" smtClean="0">
                            <a:latin typeface="Cambria Math" panose="02040503050406030204" pitchFamily="18" charset="0"/>
                          </a:rPr>
                        </m:ctrlPr>
                      </m:naryPr>
                      <m:sub>
                        <m:r>
                          <m:rPr>
                            <m:brk m:alnAt="23"/>
                          </m:rPr>
                          <a:rPr lang="da-DK" sz="2200" b="0" i="1" smtClean="0">
                            <a:latin typeface="Cambria Math"/>
                          </a:rPr>
                          <m:t>−</m:t>
                        </m:r>
                        <m:r>
                          <a:rPr lang="da-DK" sz="2200" b="0" i="1" smtClean="0">
                            <a:latin typeface="Cambria Math"/>
                            <a:ea typeface="Cambria Math"/>
                          </a:rPr>
                          <m:t>∞</m:t>
                        </m:r>
                      </m:sub>
                      <m:sup>
                        <m:r>
                          <a:rPr lang="da-DK" sz="2200" b="0" i="1" smtClean="0">
                            <a:latin typeface="Cambria Math"/>
                            <a:ea typeface="Cambria Math"/>
                          </a:rPr>
                          <m:t>2</m:t>
                        </m:r>
                        <m:r>
                          <a:rPr lang="en-US" sz="2200" b="0" i="1" smtClean="0">
                            <a:latin typeface="Cambria Math" panose="02040503050406030204" pitchFamily="18" charset="0"/>
                            <a:ea typeface="Cambria Math"/>
                          </a:rPr>
                          <m:t>.5</m:t>
                        </m:r>
                      </m:sup>
                      <m:e>
                        <m:r>
                          <a:rPr lang="en-US" sz="2200" b="0" i="1" smtClean="0">
                            <a:latin typeface="Cambria Math" panose="02040503050406030204" pitchFamily="18" charset="0"/>
                            <a:ea typeface="Cambria Math"/>
                          </a:rPr>
                          <m:t> </m:t>
                        </m:r>
                        <m:f>
                          <m:fP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e>
                    </m:nary>
                    <m:r>
                      <a:rPr lang="da-DK" sz="2200" b="0" i="1" smtClean="0">
                        <a:latin typeface="Cambria Math"/>
                      </a:rPr>
                      <m:t>𝑑</m:t>
                    </m:r>
                    <m:r>
                      <a:rPr lang="en-US" sz="2200" b="0" i="1" smtClean="0">
                        <a:latin typeface="Cambria Math" panose="02040503050406030204" pitchFamily="18" charset="0"/>
                      </a:rPr>
                      <m:t>𝑥</m:t>
                    </m:r>
                  </m:oMath>
                </a14:m>
                <a:endParaRPr lang="da-DK" sz="2200" b="0" i="1" dirty="0">
                  <a:latin typeface="Cambria Math"/>
                </a:endParaRPr>
              </a:p>
              <a:p>
                <a:pPr marL="0" indent="0" defTabSz="806450">
                  <a:buNone/>
                  <a:tabLst>
                    <a:tab pos="722313" algn="l"/>
                  </a:tabLst>
                </a:pPr>
                <a:r>
                  <a:rPr lang="da-DK" sz="2200" b="0" dirty="0"/>
                  <a:t>		</a:t>
                </a:r>
                <a14:m>
                  <m:oMath xmlns:m="http://schemas.openxmlformats.org/officeDocument/2006/math">
                    <m:r>
                      <a:rPr lang="da-DK" sz="2200" b="0" i="1" smtClean="0">
                        <a:latin typeface="Cambria Math"/>
                      </a:rPr>
                      <m:t>=</m:t>
                    </m:r>
                    <m:f>
                      <m:fPr>
                        <m:ctrlPr>
                          <a:rPr lang="da-DK" sz="2200" b="0" i="1" smtClean="0">
                            <a:latin typeface="Cambria Math" panose="02040503050406030204" pitchFamily="18" charset="0"/>
                          </a:rPr>
                        </m:ctrlPr>
                      </m:fPr>
                      <m:num>
                        <m:r>
                          <a:rPr lang="da-DK" sz="2200" b="0" i="1" smtClean="0">
                            <a:latin typeface="Cambria Math"/>
                          </a:rPr>
                          <m:t>1</m:t>
                        </m:r>
                      </m:num>
                      <m:den>
                        <m:r>
                          <a:rPr lang="da-DK" sz="2200" b="0" i="1" smtClean="0">
                            <a:latin typeface="Cambria Math"/>
                          </a:rPr>
                          <m:t>4</m:t>
                        </m:r>
                      </m:den>
                    </m:f>
                    <m:nary>
                      <m:naryPr>
                        <m:ctrlPr>
                          <a:rPr lang="da-DK" sz="2200" b="0" i="1" smtClean="0">
                            <a:latin typeface="Cambria Math" panose="02040503050406030204" pitchFamily="18" charset="0"/>
                          </a:rPr>
                        </m:ctrlPr>
                      </m:naryPr>
                      <m:sub>
                        <m:r>
                          <m:rPr>
                            <m:brk m:alnAt="23"/>
                          </m:rPr>
                          <a:rPr lang="da-DK" sz="2200" b="0" i="1" smtClean="0">
                            <a:latin typeface="Cambria Math"/>
                          </a:rPr>
                          <m:t>1</m:t>
                        </m:r>
                      </m:sub>
                      <m:sup>
                        <m:r>
                          <a:rPr lang="da-DK" sz="2200" b="0" i="1" smtClean="0">
                            <a:latin typeface="Cambria Math"/>
                          </a:rPr>
                          <m:t>2</m:t>
                        </m:r>
                        <m:r>
                          <a:rPr lang="en-US" sz="2200" b="0" i="1" smtClean="0">
                            <a:latin typeface="Cambria Math" panose="02040503050406030204" pitchFamily="18" charset="0"/>
                          </a:rPr>
                          <m:t>.5</m:t>
                        </m:r>
                      </m:sup>
                      <m:e>
                        <m:r>
                          <a:rPr lang="en-US" sz="2200" b="0" i="1" smtClean="0">
                            <a:latin typeface="Cambria Math" panose="02040503050406030204" pitchFamily="18" charset="0"/>
                          </a:rPr>
                          <m:t>𝑑𝑥</m:t>
                        </m:r>
                        <m:r>
                          <a:rPr lang="en-US" sz="2200" b="0" i="1" smtClean="0">
                            <a:latin typeface="Cambria Math" panose="02040503050406030204" pitchFamily="18" charset="0"/>
                          </a:rPr>
                          <m:t>=</m:t>
                        </m:r>
                      </m:e>
                    </m:nary>
                    <m:f>
                      <m:fPr>
                        <m:ctrlPr>
                          <a:rPr lang="da-DK" i="1">
                            <a:latin typeface="Cambria Math" panose="02040503050406030204" pitchFamily="18" charset="0"/>
                          </a:rPr>
                        </m:ctrlPr>
                      </m:fPr>
                      <m:num>
                        <m:r>
                          <a:rPr lang="da-DK" i="1">
                            <a:latin typeface="Cambria Math"/>
                          </a:rPr>
                          <m:t>1</m:t>
                        </m:r>
                      </m:num>
                      <m:den>
                        <m:r>
                          <a:rPr lang="da-DK" i="1">
                            <a:latin typeface="Cambria Math"/>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2.5−1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endParaRPr lang="da-DK" sz="2200" dirty="0"/>
              </a:p>
              <a:p>
                <a:pPr marL="0" indent="0" defTabSz="806450">
                  <a:buNone/>
                  <a:tabLst>
                    <a:tab pos="722313" algn="l"/>
                  </a:tabLst>
                </a:pPr>
                <a:r>
                  <a:rPr lang="en-US" b="0"/>
                  <a:t> 		</a:t>
                </a:r>
                <a14:m>
                  <m:oMath xmlns:m="http://schemas.openxmlformats.org/officeDocument/2006/math">
                    <m:r>
                      <a:rPr lang="en-US" b="0" i="1" smtClean="0">
                        <a:latin typeface="Cambria Math" panose="02040503050406030204" pitchFamily="18" charset="0"/>
                      </a:rPr>
                      <m:t>=0.375.</m:t>
                    </m:r>
                  </m:oMath>
                </a14:m>
                <a:r>
                  <a:rPr lang="da-DK" sz="2200" dirty="0"/>
                  <a:t> </a:t>
                </a:r>
              </a:p>
              <a:p>
                <a:pPr marL="0" indent="0" defTabSz="806450">
                  <a:buNone/>
                  <a:tabLst>
                    <a:tab pos="722313" algn="l"/>
                  </a:tabLst>
                </a:pPr>
                <a:endParaRPr lang="da-DK"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a:t>
            </a:fld>
            <a:endParaRPr lang="da-DK" dirty="0"/>
          </a:p>
        </p:txBody>
      </p:sp>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313" y="3933056"/>
            <a:ext cx="345817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630057" y="4388802"/>
            <a:ext cx="450000" cy="1551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60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Simultan fordeling for kontinuerte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a:solidFill>
                      <a:schemeClr val="accent1">
                        <a:lumMod val="75000"/>
                      </a:schemeClr>
                    </a:solidFill>
                  </a:rPr>
                  <a:t>Uafhængighed</a:t>
                </a:r>
                <a:r>
                  <a:rPr lang="en-US"/>
                  <a:t>:</a:t>
                </a:r>
                <a:br>
                  <a:rPr lang="en-US"/>
                </a:b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er uafhængige </a:t>
                </a:r>
                <a:br>
                  <a:rPr lang="en-US"/>
                </a:br>
                <a:r>
                  <a:rPr lang="en-US"/>
                  <a:t> 	</a:t>
                </a:r>
                <a14:m>
                  <m:oMath xmlns:m="http://schemas.openxmlformats.org/officeDocument/2006/math">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 </m:t>
                        </m:r>
                      </m:e>
                    </m:groupChr>
                    <m:r>
                      <a:rPr lang="en-US" i="1">
                        <a:latin typeface="Cambria Math" panose="02040503050406030204" pitchFamily="18" charset="0"/>
                      </a:rPr>
                      <m:t> </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  for alle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p>
              <a:p>
                <a:pPr marL="0" indent="0">
                  <a:buNone/>
                </a:pPr>
                <a:r>
                  <a:rPr lang="en-US"/>
                  <a:t> 	</a:t>
                </a:r>
                <a14:m>
                  <m:oMath xmlns:m="http://schemas.openxmlformats.org/officeDocument/2006/math">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 </m:t>
                        </m:r>
                      </m:e>
                    </m:groupChr>
                    <m:r>
                      <a:rPr lang="en-US" i="1">
                        <a:latin typeface="Cambria Math" panose="02040503050406030204" pitchFamily="18" charset="0"/>
                      </a:rPr>
                      <m:t> </m:t>
                    </m:r>
                    <m:r>
                      <a:rPr lang="en-US" b="0" i="1" smtClean="0">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a14:m>
                <a:r>
                  <a:rPr lang="en-US"/>
                  <a:t>   for alle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t> (kan man vise)</a:t>
                </a:r>
              </a:p>
              <a:p>
                <a:r>
                  <a:rPr lang="en-US" b="1">
                    <a:solidFill>
                      <a:schemeClr val="accent1">
                        <a:lumMod val="75000"/>
                      </a:schemeClr>
                    </a:solidFill>
                  </a:rPr>
                  <a:t>Betinget sandsynlighed</a:t>
                </a:r>
                <a:r>
                  <a:rPr lang="en-US"/>
                  <a:t>: </a:t>
                </a:r>
                <a:br>
                  <a:rPr lang="en-US"/>
                </a:b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den>
                    </m:f>
                  </m:oMath>
                </a14:m>
                <a:r>
                  <a:rPr lang="en-US"/>
                  <a:t>,  hvis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≠0</m:t>
                    </m:r>
                  </m:oMath>
                </a14:m>
                <a:br>
                  <a:rPr lang="en-US"/>
                </a:br>
                <a:br>
                  <a:rPr lang="en-US"/>
                </a:b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40</a:t>
            </a:fld>
            <a:endParaRPr lang="da-DK" dirty="0">
              <a:solidFill>
                <a:prstClr val="black">
                  <a:tint val="75000"/>
                </a:prstClr>
              </a:solidFill>
            </a:endParaRPr>
          </a:p>
        </p:txBody>
      </p:sp>
    </p:spTree>
    <p:extLst>
      <p:ext uri="{BB962C8B-B14F-4D97-AF65-F5344CB8AC3E}">
        <p14:creationId xmlns:p14="http://schemas.microsoft.com/office/powerpoint/2010/main" val="229754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Linearkombination af stokastiske variable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Lad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være uafhængige stokastiske variable med middelværdi og varians hhv. </a:t>
                </a:r>
              </a:p>
              <a:p>
                <a:pPr lvl="1"/>
                <a:r>
                  <a:rPr lang="en-US"/>
                  <a:t> Middelværdi: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ub>
                    </m:sSub>
                  </m:oMath>
                </a14:m>
                <a:r>
                  <a:rPr lang="en-GB"/>
                  <a:t>  og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2</m:t>
                            </m:r>
                          </m:sub>
                        </m:sSub>
                      </m:sub>
                    </m:sSub>
                  </m:oMath>
                </a14:m>
                <a:endParaRPr lang="en-GB"/>
              </a:p>
              <a:p>
                <a:pPr lvl="1"/>
                <a:r>
                  <a:rPr lang="en-US"/>
                  <a:t> Varians:		</a:t>
                </a:r>
                <a14:m>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ub>
                      <m:sup>
                        <m:r>
                          <a:rPr lang="en-US" i="1">
                            <a:latin typeface="Cambria Math" panose="02040503050406030204" pitchFamily="18" charset="0"/>
                          </a:rPr>
                          <m:t>2</m:t>
                        </m:r>
                      </m:sup>
                    </m:sSubSup>
                  </m:oMath>
                </a14:m>
                <a:r>
                  <a:rPr lang="en-GB"/>
                  <a:t>  og  </a:t>
                </a:r>
                <a14:m>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rPr>
                          <m:t>2</m:t>
                        </m:r>
                      </m:sup>
                    </m:sSubSup>
                  </m:oMath>
                </a14:m>
                <a:endParaRPr lang="en-GB"/>
              </a:p>
              <a:p>
                <a:r>
                  <a:rPr lang="en-US"/>
                  <a:t>Vi ser på den stokastiske variabel </a:t>
                </a:r>
                <a14:m>
                  <m:oMath xmlns:m="http://schemas.openxmlformats.org/officeDocument/2006/math">
                    <m:r>
                      <a:rPr lang="en-US" i="1" smtClean="0">
                        <a:latin typeface="Cambria Math" panose="02040503050406030204" pitchFamily="18" charset="0"/>
                      </a:rPr>
                      <m:t>𝑌</m:t>
                    </m:r>
                  </m:oMath>
                </a14:m>
                <a:r>
                  <a:rPr lang="en-US"/>
                  <a:t>, der er en linearkombination af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a:t>:  </a:t>
                </a:r>
                <a:br>
                  <a:rPr lang="en-US"/>
                </a:br>
                <a:r>
                  <a:rPr lang="en-US"/>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GB"/>
                  <a:t> 	for konstante værdier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a14:m>
                <a:r>
                  <a:rPr lang="en-GB"/>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oMath>
                </a14:m>
                <a:endParaRPr lang="en-GB"/>
              </a:p>
              <a:p>
                <a14:m>
                  <m:oMath xmlns:m="http://schemas.openxmlformats.org/officeDocument/2006/math">
                    <m:r>
                      <a:rPr lang="en-US" i="1">
                        <a:latin typeface="Cambria Math" panose="02040503050406030204" pitchFamily="18" charset="0"/>
                      </a:rPr>
                      <m:t>𝑌</m:t>
                    </m:r>
                  </m:oMath>
                </a14:m>
                <a:r>
                  <a:rPr lang="en-GB"/>
                  <a:t> har middelværdi og varians:</a:t>
                </a:r>
              </a:p>
              <a:p>
                <a:pPr lvl="1"/>
                <a:r>
                  <a:rPr lang="en-US"/>
                  <a:t>Middelværdi: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b="0" i="1" smtClean="0">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endParaRPr lang="en-GB"/>
              </a:p>
              <a:p>
                <a:pPr lvl="1"/>
                <a:r>
                  <a:rPr lang="en-US"/>
                  <a:t>Varians:		</a:t>
                </a:r>
                <a14:m>
                  <m:oMath xmlns:m="http://schemas.openxmlformats.org/officeDocument/2006/math">
                    <m:r>
                      <a:rPr lang="en-US" i="1" smtClean="0">
                        <a:latin typeface="Cambria Math" panose="02040503050406030204" pitchFamily="18" charset="0"/>
                      </a:rPr>
                      <m:t>𝑉𝑎𝑟</m:t>
                    </m:r>
                    <m:d>
                      <m:dPr>
                        <m:ctrlPr>
                          <a:rPr lang="en-US" i="1" smtClean="0">
                            <a:latin typeface="Cambria Math" panose="02040503050406030204" pitchFamily="18" charset="0"/>
                          </a:rPr>
                        </m:ctrlPr>
                      </m:dPr>
                      <m:e>
                        <m:r>
                          <a:rPr lang="en-US" i="1" smtClean="0">
                            <a:latin typeface="Cambria Math" panose="02040503050406030204" pitchFamily="18" charset="0"/>
                          </a:rPr>
                          <m:t>𝑌</m:t>
                        </m:r>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a14:m>
                <a:endParaRPr lang="en-GB"/>
              </a:p>
              <a:p>
                <a:r>
                  <a:rPr lang="en-US"/>
                  <a:t>Hvis vi har </a:t>
                </a:r>
                <a:endParaRPr lang="en-GB"/>
              </a:p>
              <a:p>
                <a:pPr marL="357187" lvl="1" indent="0">
                  <a:buNone/>
                </a:pPr>
                <a:r>
                  <a:rPr lang="en-US"/>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3</m:t>
                        </m:r>
                      </m:sub>
                    </m:sSub>
                  </m:oMath>
                </a14:m>
                <a:r>
                  <a:rPr lang="en-GB"/>
                  <a:t> 	for konstante værdier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a14:m>
                <a:r>
                  <a:rPr lang="en-GB"/>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oMath>
                </a14:m>
                <a:r>
                  <a:rPr lang="en-GB"/>
                  <a:t> og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oMath>
                </a14:m>
                <a:br>
                  <a:rPr lang="en-US"/>
                </a:br>
                <a:r>
                  <a:rPr lang="en-US"/>
                  <a:t>så gælder:</a:t>
                </a:r>
                <a:endParaRPr lang="en-GB"/>
              </a:p>
              <a:p>
                <a:pPr lvl="1"/>
                <a:r>
                  <a:rPr lang="en-US"/>
                  <a:t>Middelværdi: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3</m:t>
                        </m:r>
                      </m:sub>
                    </m:sSub>
                  </m:oMath>
                </a14:m>
                <a:endParaRPr lang="en-GB"/>
              </a:p>
              <a:p>
                <a:pPr lvl="1"/>
                <a:r>
                  <a:rPr lang="en-US"/>
                  <a:t>Varians:		</a:t>
                </a:r>
                <a14:m>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a14:m>
                <a:r>
                  <a:rPr lang="en-GB"/>
                  <a:t>.</a:t>
                </a:r>
              </a:p>
              <a:p>
                <a:pPr marL="357187" lvl="1" indent="0">
                  <a:buNone/>
                </a:pP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796"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41</a:t>
            </a:fld>
            <a:endParaRPr lang="da-DK" dirty="0">
              <a:solidFill>
                <a:prstClr val="black">
                  <a:tint val="75000"/>
                </a:prstClr>
              </a:solidFill>
            </a:endParaRPr>
          </a:p>
        </p:txBody>
      </p:sp>
    </p:spTree>
    <p:extLst>
      <p:ext uri="{BB962C8B-B14F-4D97-AF65-F5344CB8AC3E}">
        <p14:creationId xmlns:p14="http://schemas.microsoft.com/office/powerpoint/2010/main" val="40334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Eksempel 5.31 s. 171</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en-US"/>
                  <a:t>Vi har to stokastiske variable:</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GB"/>
                  <a:t> har middelværdi </a:t>
                </a:r>
                <a14:m>
                  <m:oMath xmlns:m="http://schemas.openxmlformats.org/officeDocument/2006/math">
                    <m:r>
                      <a:rPr lang="en-GB" i="1" smtClean="0">
                        <a:latin typeface="Cambria Math" panose="02040503050406030204" pitchFamily="18" charset="0"/>
                      </a:rPr>
                      <m:t>4</m:t>
                    </m:r>
                  </m:oMath>
                </a14:m>
                <a:r>
                  <a:rPr lang="en-GB"/>
                  <a:t> og varians </a:t>
                </a:r>
                <a14:m>
                  <m:oMath xmlns:m="http://schemas.openxmlformats.org/officeDocument/2006/math">
                    <m:r>
                      <a:rPr lang="en-GB" i="1" smtClean="0">
                        <a:latin typeface="Cambria Math" panose="02040503050406030204" pitchFamily="18" charset="0"/>
                      </a:rPr>
                      <m:t>9</m:t>
                    </m:r>
                  </m:oMath>
                </a14:m>
                <a:endParaRPr lang="en-GB"/>
              </a:p>
              <a:p>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GB"/>
                  <a:t> har middelværdi </a:t>
                </a:r>
                <a14:m>
                  <m:oMath xmlns:m="http://schemas.openxmlformats.org/officeDocument/2006/math">
                    <m:r>
                      <a:rPr lang="en-US" b="0" i="0" smtClean="0">
                        <a:latin typeface="Cambria Math" panose="02040503050406030204" pitchFamily="18" charset="0"/>
                      </a:rPr>
                      <m:t>−2</m:t>
                    </m:r>
                  </m:oMath>
                </a14:m>
                <a:r>
                  <a:rPr lang="en-GB"/>
                  <a:t> og varians </a:t>
                </a:r>
                <a14:m>
                  <m:oMath xmlns:m="http://schemas.openxmlformats.org/officeDocument/2006/math">
                    <m:r>
                      <a:rPr lang="en-GB" i="1" smtClean="0">
                        <a:latin typeface="Cambria Math" panose="02040503050406030204" pitchFamily="18" charset="0"/>
                      </a:rPr>
                      <m:t>6</m:t>
                    </m:r>
                  </m:oMath>
                </a14:m>
                <a:endParaRPr lang="en-GB"/>
              </a:p>
              <a:p>
                <a:r>
                  <a:rPr lang="en-US"/>
                  <a:t> Bestem middelværdi og varians for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oMath>
                </a14:m>
                <a:br>
                  <a:rPr lang="en-US"/>
                </a:br>
                <a:endParaRPr lang="en-US"/>
              </a:p>
              <a:p>
                <a:pPr marL="0" indent="0">
                  <a:buNone/>
                </a:pPr>
                <a:r>
                  <a:rPr lang="en-US"/>
                  <a:t>Løsning:</a:t>
                </a:r>
              </a:p>
              <a:p>
                <a:r>
                  <a:rPr lang="en-US"/>
                  <a:t>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=2</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b="0" i="0" smtClean="0">
                        <a:latin typeface="Cambria Math" panose="02040503050406030204" pitchFamily="18" charset="0"/>
                      </a:rPr>
                      <m:t>+</m:t>
                    </m:r>
                    <m:r>
                      <a:rPr lang="en-US" i="1">
                        <a:latin typeface="Cambria Math" panose="02040503050406030204" pitchFamily="18" charset="0"/>
                      </a:rPr>
                      <m:t>𝐸</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−5</m:t>
                    </m:r>
                  </m:oMath>
                </a14:m>
                <a:r>
                  <a:rPr lang="en-GB"/>
                  <a:t> </a:t>
                </a:r>
                <a:br>
                  <a:rPr lang="en-GB"/>
                </a:br>
                <a:r>
                  <a:rPr lang="en-GB"/>
                  <a:t>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∙4−2−5=1</m:t>
                    </m:r>
                  </m:oMath>
                </a14:m>
                <a:endParaRPr lang="en-GB"/>
              </a:p>
              <a:p>
                <a:r>
                  <a:rPr lang="en-US"/>
                  <a:t> </a:t>
                </a:r>
                <a14:m>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oMath>
                </a14:m>
                <a:br>
                  <a:rPr lang="en-US"/>
                </a:br>
                <a:r>
                  <a:rPr lang="en-US"/>
                  <a:t> 	</a:t>
                </a:r>
                <a14:m>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9+6=42</m:t>
                    </m:r>
                  </m:oMath>
                </a14:m>
                <a:r>
                  <a:rPr lang="en-GB"/>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42</a:t>
            </a:fld>
            <a:endParaRPr lang="da-DK" dirty="0">
              <a:solidFill>
                <a:prstClr val="black">
                  <a:tint val="75000"/>
                </a:prstClr>
              </a:solidFill>
            </a:endParaRPr>
          </a:p>
        </p:txBody>
      </p:sp>
    </p:spTree>
    <p:extLst>
      <p:ext uri="{BB962C8B-B14F-4D97-AF65-F5344CB8AC3E}">
        <p14:creationId xmlns:p14="http://schemas.microsoft.com/office/powerpoint/2010/main" val="15289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Eksempel 5.28 s. 168</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67544" y="1196752"/>
                <a:ext cx="8568952" cy="5544616"/>
              </a:xfrm>
            </p:spPr>
            <p:txBody>
              <a:bodyPr/>
              <a:lstStyle/>
              <a:p>
                <a:pPr marL="0" indent="0">
                  <a:buNone/>
                </a:pPr>
                <a:r>
                  <a:rPr lang="en-US"/>
                  <a:t>Vi har en stokastisk variabel </a:t>
                </a:r>
                <a14:m>
                  <m:oMath xmlns:m="http://schemas.openxmlformats.org/officeDocument/2006/math">
                    <m:r>
                      <a:rPr lang="en-US" i="1" smtClean="0">
                        <a:latin typeface="Cambria Math" panose="02040503050406030204" pitchFamily="18" charset="0"/>
                      </a:rPr>
                      <m:t>𝑋</m:t>
                    </m:r>
                  </m:oMath>
                </a14:m>
                <a:r>
                  <a:rPr lang="en-GB"/>
                  <a:t> med middelværdi </a:t>
                </a:r>
                <a14:m>
                  <m:oMath xmlns:m="http://schemas.openxmlformats.org/officeDocument/2006/math">
                    <m:r>
                      <a:rPr lang="en-GB" i="1" smtClean="0">
                        <a:latin typeface="Cambria Math" panose="02040503050406030204" pitchFamily="18" charset="0"/>
                        <a:ea typeface="Cambria Math" panose="02040503050406030204" pitchFamily="18" charset="0"/>
                      </a:rPr>
                      <m:t>𝜇</m:t>
                    </m:r>
                  </m:oMath>
                </a14:m>
                <a:r>
                  <a:rPr lang="en-GB"/>
                  <a:t> og standardafvigelse </a:t>
                </a:r>
                <a14:m>
                  <m:oMath xmlns:m="http://schemas.openxmlformats.org/officeDocument/2006/math">
                    <m:r>
                      <a:rPr lang="en-GB" i="1" smtClean="0">
                        <a:latin typeface="Cambria Math" panose="02040503050406030204" pitchFamily="18" charset="0"/>
                        <a:ea typeface="Cambria Math" panose="02040503050406030204" pitchFamily="18" charset="0"/>
                      </a:rPr>
                      <m:t>𝜎</m:t>
                    </m:r>
                  </m:oMath>
                </a14:m>
                <a:endParaRPr lang="en-GB"/>
              </a:p>
              <a:p>
                <a:r>
                  <a:rPr lang="en-US"/>
                  <a:t>Bestem middelværdi og standardafvigelse for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br>
                  <a:rPr lang="en-US"/>
                </a:br>
                <a:endParaRPr lang="en-US"/>
              </a:p>
              <a:p>
                <a:pPr marL="0" indent="0">
                  <a:buNone/>
                </a:pPr>
                <a:r>
                  <a:rPr lang="en-US"/>
                  <a:t>Løsning:</a:t>
                </a:r>
              </a:p>
              <a:p>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r>
                  <a:rPr lang="en-US"/>
                  <a:t> , så  </a:t>
                </a:r>
                <a:br>
                  <a:rPr lang="en-US"/>
                </a:b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i="1">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=0</m:t>
                    </m:r>
                  </m:oMath>
                </a14:m>
                <a:r>
                  <a:rPr lang="en-GB"/>
                  <a:t> </a:t>
                </a:r>
              </a:p>
              <a:p>
                <a14:m>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i="1">
                            <a:latin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e>
                        </m:box>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=1</m:t>
                    </m:r>
                  </m:oMath>
                </a14:m>
                <a:endParaRPr lang="en-GB"/>
              </a:p>
              <a:p>
                <a:r>
                  <a:rPr lang="en-US"/>
                  <a:t>Dette gælder uanset fordelingen af X, men </a:t>
                </a:r>
                <a:br>
                  <a:rPr lang="en-US"/>
                </a:br>
                <a:r>
                  <a:rPr lang="en-US"/>
                  <a:t>hvis </a:t>
                </a:r>
                <a14:m>
                  <m:oMath xmlns:m="http://schemas.openxmlformats.org/officeDocument/2006/math">
                    <m:r>
                      <a:rPr lang="en-US" i="1">
                        <a:latin typeface="Cambria Math" panose="02040503050406030204" pitchFamily="18" charset="0"/>
                      </a:rPr>
                      <m:t>𝑋</m:t>
                    </m:r>
                  </m:oMath>
                </a14:m>
                <a:r>
                  <a:rPr lang="en-US"/>
                  <a:t> er </a:t>
                </a:r>
                <a:r>
                  <a:rPr lang="en-US">
                    <a:solidFill>
                      <a:schemeClr val="accent1">
                        <a:lumMod val="75000"/>
                      </a:schemeClr>
                    </a:solidFill>
                  </a:rPr>
                  <a:t>normalfordelt</a:t>
                </a:r>
                <a:r>
                  <a:rPr lang="en-US"/>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a14:m>
                <a:r>
                  <a:rPr lang="en-GB"/>
                  <a:t>, så er </a:t>
                </a:r>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oMath>
                </a14:m>
                <a:r>
                  <a:rPr lang="en-GB"/>
                  <a:t>  </a:t>
                </a:r>
                <a:r>
                  <a:rPr lang="en-GB">
                    <a:solidFill>
                      <a:schemeClr val="accent1">
                        <a:lumMod val="75000"/>
                      </a:schemeClr>
                    </a:solidFill>
                  </a:rPr>
                  <a:t>standard normalfordelt</a:t>
                </a:r>
                <a:r>
                  <a:rPr lang="en-GB"/>
                  <a:t>, </a:t>
                </a:r>
                <a14:m>
                  <m:oMath xmlns:m="http://schemas.openxmlformats.org/officeDocument/2006/math">
                    <m:r>
                      <a:rPr lang="en-US" b="0" i="1" smtClean="0">
                        <a:latin typeface="Cambria Math" panose="02040503050406030204" pitchFamily="18" charset="0"/>
                      </a:rPr>
                      <m:t>𝑍</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(0,1)</m:t>
                    </m:r>
                  </m:oMath>
                </a14:m>
                <a:r>
                  <a:rPr lang="en-GB"/>
                  <a: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25"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43</a:t>
            </a:fld>
            <a:endParaRPr lang="da-DK" dirty="0">
              <a:solidFill>
                <a:prstClr val="black">
                  <a:tint val="75000"/>
                </a:prstClr>
              </a:solidFill>
            </a:endParaRPr>
          </a:p>
        </p:txBody>
      </p:sp>
    </p:spTree>
    <p:extLst>
      <p:ext uri="{BB962C8B-B14F-4D97-AF65-F5344CB8AC3E}">
        <p14:creationId xmlns:p14="http://schemas.microsoft.com/office/powerpoint/2010/main" val="27702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Er data normalfordelte?</a:t>
            </a:r>
            <a:endParaRPr lang="en-GB"/>
          </a:p>
        </p:txBody>
      </p:sp>
      <p:sp>
        <p:nvSpPr>
          <p:cNvPr id="6" name="Content Placeholder 5"/>
          <p:cNvSpPr>
            <a:spLocks noGrp="1"/>
          </p:cNvSpPr>
          <p:nvPr>
            <p:ph idx="1"/>
          </p:nvPr>
        </p:nvSpPr>
        <p:spPr/>
        <p:txBody>
          <a:bodyPr/>
          <a:lstStyle/>
          <a:p>
            <a:r>
              <a:rPr lang="en-US"/>
              <a:t>Senere i kurset kommer vi til at antage, at data er normalfordelte, eller kommer fra en fordeling, der ligner normalfordelingen (en ‘pæn’ fordeling)</a:t>
            </a:r>
          </a:p>
          <a:p>
            <a:r>
              <a:rPr lang="en-US"/>
              <a:t>Vi kan teste antagelsen ved at lave et stem-and-leaf plot eller et histogram over data og se, om det ligner normalfordelingen</a:t>
            </a:r>
          </a:p>
          <a:p>
            <a:r>
              <a:rPr lang="en-US"/>
              <a:t>Vi kan desuden teste antagelsen med et </a:t>
            </a:r>
            <a:r>
              <a:rPr lang="en-US" b="1">
                <a:solidFill>
                  <a:schemeClr val="accent1">
                    <a:lumMod val="75000"/>
                  </a:schemeClr>
                </a:solidFill>
              </a:rPr>
              <a:t>normalfordelingsplot</a:t>
            </a:r>
            <a:r>
              <a:rPr lang="en-US"/>
              <a:t>. Hvis data er normalfordelte vil de ligge </a:t>
            </a:r>
            <a:r>
              <a:rPr lang="en-US" i="1"/>
              <a:t>nogenlunde</a:t>
            </a:r>
            <a:r>
              <a:rPr lang="en-US"/>
              <a:t> på en ret linje i normalfordelingsplottet</a:t>
            </a:r>
          </a:p>
          <a:p>
            <a:pPr marL="0" indent="0">
              <a:buNone/>
            </a:pPr>
            <a:endParaRPr lang="en-US"/>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44</a:t>
            </a:fld>
            <a:endParaRPr lang="da-DK" dirty="0">
              <a:solidFill>
                <a:prstClr val="black">
                  <a:tint val="75000"/>
                </a:prstClr>
              </a:solidFill>
            </a:endParaRPr>
          </a:p>
        </p:txBody>
      </p:sp>
      <p:grpSp>
        <p:nvGrpSpPr>
          <p:cNvPr id="2" name="Group 1"/>
          <p:cNvGrpSpPr/>
          <p:nvPr/>
        </p:nvGrpSpPr>
        <p:grpSpPr>
          <a:xfrm>
            <a:off x="1284391" y="4127917"/>
            <a:ext cx="2377751" cy="2591965"/>
            <a:chOff x="1284391" y="4127917"/>
            <a:chExt cx="2377751" cy="2591965"/>
          </a:xfrm>
        </p:grpSpPr>
        <p:pic>
          <p:nvPicPr>
            <p:cNvPr id="8" name="Picture 7"/>
            <p:cNvPicPr>
              <a:picLocks noChangeAspect="1"/>
            </p:cNvPicPr>
            <p:nvPr/>
          </p:nvPicPr>
          <p:blipFill>
            <a:blip r:embed="rId2"/>
            <a:stretch>
              <a:fillRect/>
            </a:stretch>
          </p:blipFill>
          <p:spPr>
            <a:xfrm>
              <a:off x="1284391" y="4127917"/>
              <a:ext cx="2377751" cy="2241580"/>
            </a:xfrm>
            <a:prstGeom prst="rect">
              <a:avLst/>
            </a:prstGeom>
          </p:spPr>
        </p:pic>
        <p:sp>
          <p:nvSpPr>
            <p:cNvPr id="9" name="TextBox 8"/>
            <p:cNvSpPr txBox="1"/>
            <p:nvPr/>
          </p:nvSpPr>
          <p:spPr>
            <a:xfrm>
              <a:off x="1608929" y="6381328"/>
              <a:ext cx="1882951" cy="338554"/>
            </a:xfrm>
            <a:prstGeom prst="rect">
              <a:avLst/>
            </a:prstGeom>
            <a:noFill/>
          </p:spPr>
          <p:txBody>
            <a:bodyPr wrap="none" rtlCol="0">
              <a:spAutoFit/>
            </a:bodyPr>
            <a:lstStyle/>
            <a:p>
              <a:r>
                <a:rPr lang="en-US" sz="1600"/>
                <a:t>Normalfordelte data</a:t>
              </a:r>
              <a:endParaRPr lang="en-GB" sz="1600"/>
            </a:p>
          </p:txBody>
        </p:sp>
      </p:grpSp>
      <p:grpSp>
        <p:nvGrpSpPr>
          <p:cNvPr id="3" name="Group 2"/>
          <p:cNvGrpSpPr/>
          <p:nvPr/>
        </p:nvGrpSpPr>
        <p:grpSpPr>
          <a:xfrm>
            <a:off x="5249334" y="3717032"/>
            <a:ext cx="2542314" cy="2986580"/>
            <a:chOff x="5249334" y="3717032"/>
            <a:chExt cx="2542314" cy="2986580"/>
          </a:xfrm>
        </p:grpSpPr>
        <p:pic>
          <p:nvPicPr>
            <p:cNvPr id="7" name="Picture 6"/>
            <p:cNvPicPr>
              <a:picLocks noChangeAspect="1"/>
            </p:cNvPicPr>
            <p:nvPr/>
          </p:nvPicPr>
          <p:blipFill>
            <a:blip r:embed="rId3"/>
            <a:stretch>
              <a:fillRect/>
            </a:stretch>
          </p:blipFill>
          <p:spPr>
            <a:xfrm>
              <a:off x="5249334" y="3717032"/>
              <a:ext cx="2419009" cy="2652465"/>
            </a:xfrm>
            <a:prstGeom prst="rect">
              <a:avLst/>
            </a:prstGeom>
          </p:spPr>
        </p:pic>
        <p:sp>
          <p:nvSpPr>
            <p:cNvPr id="10" name="TextBox 9"/>
            <p:cNvSpPr txBox="1"/>
            <p:nvPr/>
          </p:nvSpPr>
          <p:spPr>
            <a:xfrm>
              <a:off x="5503329" y="6365058"/>
              <a:ext cx="2288319" cy="338554"/>
            </a:xfrm>
            <a:prstGeom prst="rect">
              <a:avLst/>
            </a:prstGeom>
            <a:noFill/>
          </p:spPr>
          <p:txBody>
            <a:bodyPr wrap="none" rtlCol="0">
              <a:spAutoFit/>
            </a:bodyPr>
            <a:lstStyle/>
            <a:p>
              <a:r>
                <a:rPr lang="en-US" sz="1600"/>
                <a:t>Ikke normalfordelte data.</a:t>
              </a:r>
              <a:endParaRPr lang="en-GB" sz="1600"/>
            </a:p>
          </p:txBody>
        </p:sp>
      </p:grpSp>
    </p:spTree>
    <p:extLst>
      <p:ext uri="{BB962C8B-B14F-4D97-AF65-F5344CB8AC3E}">
        <p14:creationId xmlns:p14="http://schemas.microsoft.com/office/powerpoint/2010/main" val="312053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Er data normalfordelte?</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a:t>Et normalfordelingsplot er principielt sammenligneligt med logaritmepapir </a:t>
                </a:r>
              </a:p>
              <a:p>
                <a:r>
                  <a:rPr lang="en-US"/>
                  <a:t>På enkeltlogaritmisk papir er skalaen på </a:t>
                </a:r>
                <a14:m>
                  <m:oMath xmlns:m="http://schemas.openxmlformats.org/officeDocument/2006/math">
                    <m:r>
                      <a:rPr lang="en-US" i="1" smtClean="0">
                        <a:latin typeface="Cambria Math" panose="02040503050406030204" pitchFamily="18" charset="0"/>
                      </a:rPr>
                      <m:t>𝑦</m:t>
                    </m:r>
                  </m:oMath>
                </a14:m>
                <a:r>
                  <a:rPr lang="en-US"/>
                  <a:t>-aksen lavet, så den eksponentielle funktion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𝑥</m:t>
                        </m:r>
                      </m:sup>
                    </m:sSup>
                  </m:oMath>
                </a14:m>
                <a:r>
                  <a:rPr lang="en-US"/>
                  <a:t> bliver vist lineært</a:t>
                </a:r>
                <a:br>
                  <a:rPr lang="en-US"/>
                </a:br>
                <a:br>
                  <a:rPr lang="en-US"/>
                </a:br>
                <a:br>
                  <a:rPr lang="en-US"/>
                </a:br>
                <a:br>
                  <a:rPr lang="en-US"/>
                </a:br>
                <a:br>
                  <a:rPr lang="en-US"/>
                </a:br>
                <a:br>
                  <a:rPr lang="en-US"/>
                </a:br>
                <a:br>
                  <a:rPr lang="en-US"/>
                </a:br>
                <a:br>
                  <a:rPr lang="en-US"/>
                </a:br>
                <a:endParaRPr lang="en-US"/>
              </a:p>
              <a:p>
                <a:r>
                  <a:rPr lang="en-US"/>
                  <a:t>I et normalfordelingsplot er skalaen lavet, så normalfordelte data bliver vist nogenlunde lineært (kun nogenlunde pga. tilfældig støj).</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45</a:t>
            </a:fld>
            <a:endParaRPr lang="da-DK" dirty="0">
              <a:solidFill>
                <a:prstClr val="black">
                  <a:tint val="75000"/>
                </a:prstClr>
              </a:solidFill>
            </a:endParaRPr>
          </a:p>
        </p:txBody>
      </p:sp>
      <p:pic>
        <p:nvPicPr>
          <p:cNvPr id="1026" name="Picture 2" descr="8.12.2 Det enkeltlogaritmiske koordinatsystem | MAT B ht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780928"/>
            <a:ext cx="2664296" cy="244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Er data normalfordelte?</a:t>
            </a:r>
            <a:endParaRPr lang="en-GB"/>
          </a:p>
        </p:txBody>
      </p:sp>
      <p:pic>
        <p:nvPicPr>
          <p:cNvPr id="2" name="Picture 1"/>
          <p:cNvPicPr>
            <a:picLocks noChangeAspect="1"/>
          </p:cNvPicPr>
          <p:nvPr/>
        </p:nvPicPr>
        <p:blipFill>
          <a:blip r:embed="rId2"/>
          <a:stretch>
            <a:fillRect/>
          </a:stretch>
        </p:blipFill>
        <p:spPr>
          <a:xfrm>
            <a:off x="5508104" y="2420888"/>
            <a:ext cx="3617950" cy="1633478"/>
          </a:xfrm>
          <a:prstGeom prst="rect">
            <a:avLst/>
          </a:prstGeom>
        </p:spPr>
      </p:pic>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a:t>Eksempel: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m:t>
                    </m:r>
                  </m:oMath>
                </a14:m>
                <a:r>
                  <a:rPr lang="en-GB"/>
                  <a:t> observationer: </a:t>
                </a:r>
                <a14:m>
                  <m:oMath xmlns:m="http://schemas.openxmlformats.org/officeDocument/2006/math">
                    <m:r>
                      <a:rPr lang="en-US" b="0" i="1" smtClean="0">
                        <a:latin typeface="Cambria Math" panose="02040503050406030204" pitchFamily="18" charset="0"/>
                      </a:rPr>
                      <m:t>67, 48, 76, 81</m:t>
                    </m:r>
                  </m:oMath>
                </a14:m>
                <a:r>
                  <a:rPr lang="en-GB"/>
                  <a:t>. Kommer de fra en normalfordeling? (Obs. det er et </a:t>
                </a:r>
                <a:r>
                  <a:rPr lang="en-GB" i="1"/>
                  <a:t>forsimplet</a:t>
                </a:r>
                <a:r>
                  <a:rPr lang="en-GB"/>
                  <a:t> eksempel, normalt har vi brug for større antal observationer, mindst 15-20 observationer)</a:t>
                </a:r>
              </a:p>
              <a:p>
                <a:r>
                  <a:rPr lang="en-US"/>
                  <a:t>Bogens metode:</a:t>
                </a:r>
              </a:p>
              <a:p>
                <a:pPr marL="814387" lvl="1" indent="-457200">
                  <a:buFont typeface="+mj-lt"/>
                  <a:buAutoNum type="arabicPeriod"/>
                </a:pPr>
                <a:r>
                  <a:rPr lang="en-US"/>
                  <a:t>Sortér data efter størrelse: </a:t>
                </a:r>
                <a14:m>
                  <m:oMath xmlns:m="http://schemas.openxmlformats.org/officeDocument/2006/math">
                    <m:r>
                      <a:rPr lang="en-US" b="0" i="0" smtClean="0">
                        <a:latin typeface="Cambria Math" panose="02040503050406030204" pitchFamily="18" charset="0"/>
                      </a:rPr>
                      <m:t>48, </m:t>
                    </m:r>
                    <m:r>
                      <a:rPr lang="en-US" i="1">
                        <a:latin typeface="Cambria Math" panose="02040503050406030204" pitchFamily="18" charset="0"/>
                      </a:rPr>
                      <m:t>67, 76, 81</m:t>
                    </m:r>
                  </m:oMath>
                </a14:m>
                <a:endParaRPr lang="en-GB"/>
              </a:p>
              <a:p>
                <a:pPr marL="814387" lvl="1" indent="-457200">
                  <a:buFont typeface="+mj-lt"/>
                  <a:buAutoNum type="arabicPeriod"/>
                </a:pPr>
                <a:r>
                  <a:rPr lang="en-US"/>
                  <a:t>Beregn </a:t>
                </a:r>
                <a:r>
                  <a:rPr lang="en-US" i="1">
                    <a:solidFill>
                      <a:schemeClr val="accent1">
                        <a:lumMod val="75000"/>
                      </a:schemeClr>
                    </a:solidFill>
                  </a:rPr>
                  <a:t>normalscorer</a:t>
                </a:r>
                <a:r>
                  <a:rPr lang="en-US"/>
                  <a:t> for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GB"/>
                  <a:t>: </a:t>
                </a:r>
                <a:br>
                  <a:rPr lang="en-GB"/>
                </a:br>
                <a:r>
                  <a:rPr lang="en-GB"/>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a14:m>
                <a:r>
                  <a:rPr lang="en-GB"/>
                  <a:t> </a:t>
                </a:r>
                <a:br>
                  <a:rPr lang="en-GB"/>
                </a:br>
                <a:r>
                  <a:rPr lang="en-GB"/>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a14:m>
                <a:r>
                  <a:rPr lang="en-GB"/>
                  <a:t>  </a:t>
                </a:r>
                <a:br>
                  <a:rPr lang="en-GB"/>
                </a:br>
                <a:r>
                  <a:rPr lang="en-GB"/>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sub>
                    </m:sSub>
                    <m:r>
                      <a:rPr lang="en-US" i="1">
                        <a:latin typeface="Cambria Math" panose="02040503050406030204" pitchFamily="18" charset="0"/>
                      </a:rPr>
                      <m:t>=0.</m:t>
                    </m:r>
                    <m:r>
                      <a:rPr lang="en-US" b="0" i="1" smtClean="0">
                        <a:latin typeface="Cambria Math" panose="02040503050406030204" pitchFamily="18" charset="0"/>
                      </a:rPr>
                      <m:t>25</m:t>
                    </m:r>
                  </m:oMath>
                </a14:m>
                <a:r>
                  <a:rPr lang="en-GB"/>
                  <a:t>  </a:t>
                </a:r>
                <a:br>
                  <a:rPr lang="en-GB"/>
                </a:br>
                <a:r>
                  <a:rPr lang="en-GB"/>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0.20</m:t>
                        </m:r>
                      </m:sub>
                    </m:sSub>
                    <m:r>
                      <a:rPr lang="en-US" i="1">
                        <a:latin typeface="Cambria Math" panose="02040503050406030204" pitchFamily="18" charset="0"/>
                      </a:rPr>
                      <m:t>=0.84</m:t>
                    </m:r>
                  </m:oMath>
                </a14:m>
                <a:r>
                  <a:rPr lang="en-GB"/>
                  <a:t> </a:t>
                </a:r>
              </a:p>
              <a:p>
                <a:pPr marL="814387" lvl="1" indent="-457200">
                  <a:buFont typeface="+mj-lt"/>
                  <a:buAutoNum type="arabicPeriod"/>
                </a:pPr>
                <a:r>
                  <a:rPr lang="en-US"/>
                  <a:t>Plot den i-te observation mod </a:t>
                </a:r>
                <a:br>
                  <a:rPr lang="en-US"/>
                </a:br>
                <a:r>
                  <a:rPr lang="en-US"/>
                  <a:t>den i-te normalscore 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endParaRPr lang="en-GB"/>
              </a:p>
              <a:p>
                <a:r>
                  <a:rPr lang="en-US"/>
                  <a:t>Her ser data </a:t>
                </a:r>
                <a:r>
                  <a:rPr lang="en-US" u="sng"/>
                  <a:t>ikke</a:t>
                </a:r>
                <a:r>
                  <a:rPr lang="en-US"/>
                  <a:t> ud til at være normal-</a:t>
                </a:r>
                <a:br>
                  <a:rPr lang="en-US"/>
                </a:br>
                <a:r>
                  <a:rPr lang="en-US"/>
                  <a:t>fordelte, for de ligger ikke på en ret linje.</a:t>
                </a:r>
                <a:endParaRPr lang="en-GB"/>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46</a:t>
            </a:fld>
            <a:endParaRPr lang="da-DK" dirty="0">
              <a:solidFill>
                <a:prstClr val="black">
                  <a:tint val="75000"/>
                </a:prstClr>
              </a:solidFill>
            </a:endParaRPr>
          </a:p>
        </p:txBody>
      </p:sp>
      <p:pic>
        <p:nvPicPr>
          <p:cNvPr id="3" name="Picture 2"/>
          <p:cNvPicPr>
            <a:picLocks noChangeAspect="1"/>
          </p:cNvPicPr>
          <p:nvPr/>
        </p:nvPicPr>
        <p:blipFill>
          <a:blip r:embed="rId4"/>
          <a:stretch>
            <a:fillRect/>
          </a:stretch>
        </p:blipFill>
        <p:spPr>
          <a:xfrm>
            <a:off x="5724128" y="3925567"/>
            <a:ext cx="3040546" cy="2869729"/>
          </a:xfrm>
          <a:prstGeom prst="rect">
            <a:avLst/>
          </a:prstGeom>
        </p:spPr>
      </p:pic>
    </p:spTree>
    <p:extLst>
      <p:ext uri="{BB962C8B-B14F-4D97-AF65-F5344CB8AC3E}">
        <p14:creationId xmlns:p14="http://schemas.microsoft.com/office/powerpoint/2010/main" val="279792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Normalfordelingsplot i R</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pPr/>
              <a:t>47</a:t>
            </a:fld>
            <a:endParaRPr lang="da-DK"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1224728" y="3959681"/>
            <a:ext cx="3518183" cy="2687113"/>
          </a:xfrm>
          <a:prstGeom prst="rect">
            <a:avLst/>
          </a:prstGeom>
        </p:spPr>
      </p:pic>
      <p:pic>
        <p:nvPicPr>
          <p:cNvPr id="9" name="Picture 8"/>
          <p:cNvPicPr>
            <a:picLocks noChangeAspect="1"/>
          </p:cNvPicPr>
          <p:nvPr/>
        </p:nvPicPr>
        <p:blipFill rotWithShape="1">
          <a:blip r:embed="rId3"/>
          <a:srcRect t="2132" r="2174" b="3719"/>
          <a:stretch/>
        </p:blipFill>
        <p:spPr>
          <a:xfrm>
            <a:off x="5364088" y="3573016"/>
            <a:ext cx="3240360" cy="3168352"/>
          </a:xfrm>
          <a:prstGeom prst="rect">
            <a:avLst/>
          </a:prstGeom>
        </p:spPr>
      </p:pic>
      <p:sp>
        <p:nvSpPr>
          <p:cNvPr id="3" name="Content Placeholder 2"/>
          <p:cNvSpPr>
            <a:spLocks noGrp="1"/>
          </p:cNvSpPr>
          <p:nvPr>
            <p:ph idx="1"/>
          </p:nvPr>
        </p:nvSpPr>
        <p:spPr>
          <a:xfrm>
            <a:off x="467544" y="1196752"/>
            <a:ext cx="8566114" cy="5544616"/>
          </a:xfrm>
        </p:spPr>
        <p:txBody>
          <a:bodyPr/>
          <a:lstStyle/>
          <a:p>
            <a:r>
              <a:rPr lang="en-US"/>
              <a:t>De fleste statistikprogrammer har funktioner til at lave normalfordelingsplots, men de benytter ofte lidt forskellige metoder</a:t>
            </a:r>
          </a:p>
          <a:p>
            <a:r>
              <a:rPr lang="en-US"/>
              <a:t>I R findes funktionen qqnorm().</a:t>
            </a:r>
            <a:br>
              <a:rPr lang="en-US"/>
            </a:br>
            <a:r>
              <a:rPr lang="en-US"/>
              <a:t>(Normalfordelingsplot kaldes også ‘normal quantile-quantile plot’ eller</a:t>
            </a:r>
            <a:br>
              <a:rPr lang="en-US"/>
            </a:br>
            <a:r>
              <a:rPr lang="en-US"/>
              <a:t>‘normal Q-Q plot’ eller bare ‘QQ plot’.  NB: quantiles = fraktiler fra K2)</a:t>
            </a:r>
          </a:p>
          <a:p>
            <a:r>
              <a:rPr lang="en-US"/>
              <a:t>Bemærk at qqnorm ikke benytter normalscorer som bogen, så </a:t>
            </a:r>
            <a:br>
              <a:rPr lang="en-US"/>
            </a:br>
            <a:r>
              <a:rPr lang="en-US"/>
              <a:t>y-akserne er ens, men x-akserne er lidt forskellige.</a:t>
            </a:r>
            <a:endParaRPr lang="en-GB"/>
          </a:p>
        </p:txBody>
      </p:sp>
    </p:spTree>
    <p:extLst>
      <p:ext uri="{BB962C8B-B14F-4D97-AF65-F5344CB8AC3E}">
        <p14:creationId xmlns:p14="http://schemas.microsoft.com/office/powerpoint/2010/main" val="29619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Kontinuert stokastisk variabel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da-DK"/>
                  <a:t>Sandsynlighed bliver målt som arealet under kurven </a:t>
                </a:r>
                <a14:m>
                  <m:oMath xmlns:m="http://schemas.openxmlformats.org/officeDocument/2006/math">
                    <m:r>
                      <a:rPr lang="da-DK" i="1" smtClean="0">
                        <a:latin typeface="Cambria Math" panose="02040503050406030204" pitchFamily="18" charset="0"/>
                      </a:rPr>
                      <m:t>𝑓</m:t>
                    </m:r>
                  </m:oMath>
                </a14:m>
                <a:endParaRPr lang="da-DK"/>
              </a:p>
              <a:p>
                <a:pPr marL="0" indent="0">
                  <a:buNone/>
                </a:pPr>
                <a:r>
                  <a:rPr lang="da-DK"/>
                  <a:t>Hvis </a:t>
                </a:r>
                <a14:m>
                  <m:oMath xmlns:m="http://schemas.openxmlformats.org/officeDocument/2006/math">
                    <m:r>
                      <a:rPr lang="en-US" b="0" i="1" smtClean="0">
                        <a:latin typeface="Cambria Math" panose="02040503050406030204" pitchFamily="18" charset="0"/>
                      </a:rPr>
                      <m:t>𝑎</m:t>
                    </m:r>
                  </m:oMath>
                </a14:m>
                <a:r>
                  <a:rPr lang="da-DK" dirty="0"/>
                  <a:t> </a:t>
                </a:r>
                <a:r>
                  <a:rPr lang="da-DK"/>
                  <a:t>og </a:t>
                </a:r>
                <a14:m>
                  <m:oMath xmlns:m="http://schemas.openxmlformats.org/officeDocument/2006/math">
                    <m:r>
                      <a:rPr lang="en-US" i="1" smtClean="0">
                        <a:latin typeface="Cambria Math" panose="02040503050406030204" pitchFamily="18" charset="0"/>
                      </a:rPr>
                      <m:t>𝑏</m:t>
                    </m:r>
                  </m:oMath>
                </a14:m>
                <a:r>
                  <a:rPr lang="da-DK" dirty="0"/>
                  <a:t> er to værdier, vi </a:t>
                </a:r>
                <a:r>
                  <a:rPr lang="da-DK"/>
                  <a:t>er </a:t>
                </a:r>
                <a:br>
                  <a:rPr lang="da-DK"/>
                </a:br>
                <a:r>
                  <a:rPr lang="da-DK"/>
                  <a:t>interesserede </a:t>
                </a:r>
                <a:r>
                  <a:rPr lang="da-DK" dirty="0"/>
                  <a:t>i:</a:t>
                </a:r>
                <a:br>
                  <a:rPr lang="da-DK" dirty="0"/>
                </a:br>
                <a:r>
                  <a:rPr lang="da-DK" sz="1050"/>
                  <a:t>  </a:t>
                </a:r>
                <a:br>
                  <a:rPr lang="da-DK" dirty="0"/>
                </a:br>
                <a:r>
                  <a:rPr lang="da-DK" dirty="0"/>
                  <a:t>	 </a:t>
                </a:r>
                <a14:m>
                  <m:oMath xmlns:m="http://schemas.openxmlformats.org/officeDocument/2006/math">
                    <m:r>
                      <a:rPr lang="da-DK" b="0" i="1" smtClean="0">
                        <a:latin typeface="Cambria Math"/>
                      </a:rPr>
                      <m:t>𝑃</m:t>
                    </m:r>
                    <m:d>
                      <m:dPr>
                        <m:ctrlPr>
                          <a:rPr lang="da-DK" b="0" i="1" smtClean="0">
                            <a:latin typeface="Cambria Math" panose="02040503050406030204" pitchFamily="18" charset="0"/>
                          </a:rPr>
                        </m:ctrlPr>
                      </m:dPr>
                      <m:e>
                        <m:r>
                          <a:rPr lang="en-US" b="0" i="1" smtClean="0">
                            <a:latin typeface="Cambria Math" panose="02040503050406030204" pitchFamily="18" charset="0"/>
                          </a:rPr>
                          <m:t>𝑎</m:t>
                        </m:r>
                        <m:r>
                          <a:rPr lang="da-DK" b="0" i="1" smtClean="0">
                            <a:latin typeface="Cambria Math"/>
                            <a:ea typeface="Cambria Math"/>
                          </a:rPr>
                          <m:t>≤</m:t>
                        </m:r>
                        <m:r>
                          <a:rPr lang="en-US" b="0" i="1" smtClean="0">
                            <a:latin typeface="Cambria Math" panose="02040503050406030204" pitchFamily="18" charset="0"/>
                            <a:ea typeface="Cambria Math"/>
                          </a:rPr>
                          <m:t>𝑋</m:t>
                        </m:r>
                        <m:r>
                          <a:rPr lang="da-DK" b="0" i="1" smtClean="0">
                            <a:latin typeface="Cambria Math"/>
                            <a:ea typeface="Cambria Math"/>
                          </a:rPr>
                          <m:t>≤</m:t>
                        </m:r>
                        <m:r>
                          <a:rPr lang="en-US" i="1" smtClean="0">
                            <a:latin typeface="Cambria Math" panose="02040503050406030204" pitchFamily="18" charset="0"/>
                          </a:rPr>
                          <m:t>𝑏</m:t>
                        </m:r>
                      </m:e>
                    </m:d>
                    <m:r>
                      <a:rPr lang="da-DK" b="0" i="1" smtClean="0">
                        <a:latin typeface="Cambria Math"/>
                      </a:rPr>
                      <m:t>=</m:t>
                    </m:r>
                    <m:nary>
                      <m:naryPr>
                        <m:ctrlPr>
                          <a:rPr lang="da-DK" b="0" i="1" smtClean="0">
                            <a:latin typeface="Cambria Math" panose="02040503050406030204" pitchFamily="18" charset="0"/>
                          </a:rPr>
                        </m:ctrlPr>
                      </m:naryPr>
                      <m:sub>
                        <m:r>
                          <a:rPr lang="en-US" i="1" smtClean="0">
                            <a:latin typeface="Cambria Math" panose="02040503050406030204" pitchFamily="18" charset="0"/>
                          </a:rPr>
                          <m:t>𝑎</m:t>
                        </m:r>
                      </m:sub>
                      <m:sup>
                        <m:r>
                          <a:rPr lang="en-US" i="1" smtClean="0">
                            <a:latin typeface="Cambria Math" panose="02040503050406030204" pitchFamily="18" charset="0"/>
                          </a:rPr>
                          <m:t>𝑏</m:t>
                        </m:r>
                      </m:sup>
                      <m:e>
                        <m:r>
                          <a:rPr lang="da-DK" b="0" i="1" smtClean="0">
                            <a:latin typeface="Cambria Math"/>
                          </a:rPr>
                          <m:t>𝑓</m:t>
                        </m:r>
                        <m:d>
                          <m:dPr>
                            <m:ctrlPr>
                              <a:rPr lang="da-DK" b="0" i="1" smtClean="0">
                                <a:latin typeface="Cambria Math" panose="02040503050406030204" pitchFamily="18" charset="0"/>
                              </a:rPr>
                            </m:ctrlPr>
                          </m:dPr>
                          <m:e>
                            <m:r>
                              <a:rPr lang="en-US" b="0" i="1" smtClean="0">
                                <a:latin typeface="Cambria Math" panose="02040503050406030204" pitchFamily="18" charset="0"/>
                              </a:rPr>
                              <m:t>𝑥</m:t>
                            </m:r>
                          </m:e>
                        </m:d>
                        <m:r>
                          <a:rPr lang="da-DK" b="0" i="1" smtClean="0">
                            <a:latin typeface="Cambria Math"/>
                          </a:rPr>
                          <m:t>𝑑</m:t>
                        </m:r>
                        <m:r>
                          <a:rPr lang="en-US" b="0" i="1" smtClean="0">
                            <a:latin typeface="Cambria Math" panose="02040503050406030204" pitchFamily="18" charset="0"/>
                          </a:rPr>
                          <m:t>𝑥</m:t>
                        </m:r>
                      </m:e>
                    </m:nary>
                  </m:oMath>
                </a14:m>
                <a:endParaRPr lang="en-US" b="0" i="1">
                  <a:latin typeface="Cambria Math" panose="02040503050406030204" pitchFamily="18" charset="0"/>
                </a:endParaRPr>
              </a:p>
              <a:p>
                <a:pPr marL="0" indent="0">
                  <a:buNone/>
                </a:pPr>
                <a:r>
                  <a:rPr lang="da-DK" b="0"/>
                  <a:t> 		</a:t>
                </a:r>
                <a14:m>
                  <m:oMath xmlns:m="http://schemas.openxmlformats.org/officeDocument/2006/math">
                    <m:r>
                      <a:rPr lang="da-DK" b="0" i="1" smtClean="0">
                        <a:latin typeface="Cambria Math"/>
                      </a:rPr>
                      <m:t>=</m:t>
                    </m:r>
                    <m:r>
                      <a:rPr lang="da-DK" b="0" i="1" smtClean="0">
                        <a:latin typeface="Cambria Math"/>
                      </a:rPr>
                      <m:t>𝐹</m:t>
                    </m:r>
                    <m:d>
                      <m:dPr>
                        <m:ctrlPr>
                          <a:rPr lang="da-DK" b="0" i="1" smtClean="0">
                            <a:latin typeface="Cambria Math" panose="02040503050406030204" pitchFamily="18" charset="0"/>
                          </a:rPr>
                        </m:ctrlPr>
                      </m:dPr>
                      <m:e>
                        <m:r>
                          <a:rPr lang="en-US" i="1" smtClean="0">
                            <a:latin typeface="Cambria Math" panose="02040503050406030204" pitchFamily="18" charset="0"/>
                          </a:rPr>
                          <m:t>𝑏</m:t>
                        </m:r>
                      </m:e>
                    </m:d>
                    <m:r>
                      <a:rPr lang="da-DK" b="0" i="1" smtClean="0">
                        <a:latin typeface="Cambria Math"/>
                      </a:rPr>
                      <m:t>−</m:t>
                    </m:r>
                    <m:r>
                      <a:rPr lang="da-DK" b="0" i="1" smtClean="0">
                        <a:latin typeface="Cambria Math"/>
                      </a:rPr>
                      <m:t>𝐹</m:t>
                    </m:r>
                    <m:r>
                      <a:rPr lang="da-DK" b="0" i="1" smtClean="0">
                        <a:latin typeface="Cambria Math"/>
                      </a:rPr>
                      <m:t>(</m:t>
                    </m:r>
                    <m:r>
                      <a:rPr lang="en-US" b="0" i="1" smtClean="0">
                        <a:latin typeface="Cambria Math" panose="02040503050406030204" pitchFamily="18" charset="0"/>
                      </a:rPr>
                      <m:t>𝑎</m:t>
                    </m:r>
                    <m:r>
                      <a:rPr lang="da-DK" b="0" i="1" smtClean="0">
                        <a:latin typeface="Cambria Math"/>
                      </a:rPr>
                      <m:t>)</m:t>
                    </m:r>
                  </m:oMath>
                </a14:m>
                <a:r>
                  <a:rPr lang="da-DK" dirty="0"/>
                  <a:t> </a:t>
                </a:r>
                <a:br>
                  <a:rPr lang="da-DK" dirty="0"/>
                </a:br>
                <a:endParaRPr lang="da-DK" dirty="0"/>
              </a:p>
              <a:p>
                <a:pPr marL="0" indent="0">
                  <a:buNone/>
                  <a:tabLst>
                    <a:tab pos="722313" algn="l"/>
                  </a:tabLst>
                </a:pPr>
                <a:r>
                  <a:rPr lang="da-DK" dirty="0"/>
                  <a:t>For en stokastisk variabel</a:t>
                </a:r>
                <a:r>
                  <a:rPr lang="da-DK"/>
                  <a:t>, </a:t>
                </a:r>
                <a14:m>
                  <m:oMath xmlns:m="http://schemas.openxmlformats.org/officeDocument/2006/math">
                    <m:r>
                      <a:rPr lang="da-DK" i="1" dirty="0" smtClean="0">
                        <a:latin typeface="Cambria Math" panose="02040503050406030204" pitchFamily="18" charset="0"/>
                      </a:rPr>
                      <m:t>𝑋</m:t>
                    </m:r>
                  </m:oMath>
                </a14:m>
                <a:r>
                  <a:rPr lang="da-DK"/>
                  <a:t>, med tæthedsfunktion som vist </a:t>
                </a:r>
                <a:r>
                  <a:rPr lang="da-DK" dirty="0"/>
                  <a:t>i figuren</a:t>
                </a:r>
                <a:r>
                  <a:rPr lang="da-DK"/>
                  <a:t>, </a:t>
                </a:r>
                <a:br>
                  <a:rPr lang="da-DK"/>
                </a:br>
                <a:r>
                  <a:rPr lang="da-DK"/>
                  <a:t>er </a:t>
                </a:r>
                <a14:m>
                  <m:oMath xmlns:m="http://schemas.openxmlformats.org/officeDocument/2006/math">
                    <m:r>
                      <a:rPr lang="da-DK" b="0" i="1" smtClean="0">
                        <a:latin typeface="Cambria Math"/>
                      </a:rPr>
                      <m:t>𝑃</m:t>
                    </m:r>
                    <m:r>
                      <a:rPr lang="da-DK" b="0" i="1" smtClean="0">
                        <a:latin typeface="Cambria Math"/>
                      </a:rPr>
                      <m:t>(1.50≤</m:t>
                    </m:r>
                    <m:r>
                      <a:rPr lang="en-US" b="0" i="1" smtClean="0">
                        <a:latin typeface="Cambria Math" panose="02040503050406030204" pitchFamily="18" charset="0"/>
                      </a:rPr>
                      <m:t>𝑋</m:t>
                    </m:r>
                    <m:r>
                      <a:rPr lang="da-DK" b="0" i="1" smtClean="0">
                        <a:latin typeface="Cambria Math"/>
                        <a:ea typeface="Cambria Math"/>
                      </a:rPr>
                      <m:t>≤2.25)</m:t>
                    </m:r>
                  </m:oMath>
                </a14:m>
                <a:r>
                  <a:rPr lang="da-DK" b="0" i="1" dirty="0">
                    <a:latin typeface="Cambria Math"/>
                  </a:rPr>
                  <a:t> </a:t>
                </a:r>
                <a:r>
                  <a:rPr lang="da-DK" b="0" dirty="0">
                    <a:latin typeface="Cambria Math"/>
                  </a:rPr>
                  <a:t>det farvede </a:t>
                </a:r>
                <a:r>
                  <a:rPr lang="da-DK" b="0">
                    <a:latin typeface="Cambria Math"/>
                  </a:rPr>
                  <a:t>areal </a:t>
                </a:r>
                <a:br>
                  <a:rPr lang="da-DK" b="0">
                    <a:latin typeface="Cambria Math"/>
                  </a:rPr>
                </a:br>
                <a:r>
                  <a:rPr lang="da-DK" b="0">
                    <a:latin typeface="Cambria Math"/>
                  </a:rPr>
                  <a:t>under </a:t>
                </a:r>
                <a:r>
                  <a:rPr lang="da-DK" b="0" dirty="0">
                    <a:latin typeface="Cambria Math"/>
                  </a:rPr>
                  <a:t>kurven</a:t>
                </a:r>
                <a:br>
                  <a:rPr lang="da-DK" b="0" i="1" dirty="0">
                    <a:latin typeface="Cambria Math"/>
                  </a:rPr>
                </a:br>
                <a:r>
                  <a:rPr lang="da-DK" b="0" i="1" dirty="0">
                    <a:latin typeface="Cambria Math"/>
                  </a:rPr>
                  <a:t>	</a:t>
                </a:r>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a:t>
            </a:fld>
            <a:endParaRPr lang="da-DK" dirty="0"/>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714906"/>
            <a:ext cx="3096344" cy="188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228184" y="4293096"/>
            <a:ext cx="2448272" cy="2308324"/>
          </a:xfrm>
          <a:prstGeom prst="rect">
            <a:avLst/>
          </a:prstGeom>
          <a:solidFill>
            <a:srgbClr val="FFFFCC"/>
          </a:solidFill>
          <a:ln>
            <a:solidFill>
              <a:schemeClr val="tx1"/>
            </a:solidFill>
          </a:ln>
        </p:spPr>
        <p:txBody>
          <a:bodyPr wrap="square" rtlCol="0">
            <a:spAutoFit/>
          </a:bodyPr>
          <a:lstStyle/>
          <a:p>
            <a:r>
              <a:rPr lang="da-DK" dirty="0"/>
              <a:t>N.B. For kontinuerte stokastiske variable bruger vi kun </a:t>
            </a:r>
            <a:r>
              <a:rPr lang="da-DK" b="1" dirty="0"/>
              <a:t>pdf</a:t>
            </a:r>
            <a:r>
              <a:rPr lang="da-DK" dirty="0"/>
              <a:t> til at tegne kurven. </a:t>
            </a:r>
          </a:p>
          <a:p>
            <a:r>
              <a:rPr lang="da-DK" dirty="0"/>
              <a:t>Vi bruger </a:t>
            </a:r>
            <a:r>
              <a:rPr lang="da-DK" b="1" dirty="0" err="1"/>
              <a:t>cdf</a:t>
            </a:r>
            <a:r>
              <a:rPr lang="da-DK" dirty="0"/>
              <a:t> til at beregne </a:t>
            </a:r>
            <a:r>
              <a:rPr lang="da-DK" dirty="0" err="1"/>
              <a:t>sandsynlig-heder</a:t>
            </a:r>
            <a:r>
              <a:rPr lang="da-DK" dirty="0"/>
              <a:t> for et interval som areal under kurven.</a:t>
            </a:r>
            <a:endParaRPr lang="en-GB" dirty="0"/>
          </a:p>
        </p:txBody>
      </p:sp>
      <p:pic>
        <p:nvPicPr>
          <p:cNvPr id="5" name="Picture 4"/>
          <p:cNvPicPr>
            <a:picLocks noChangeAspect="1"/>
          </p:cNvPicPr>
          <p:nvPr/>
        </p:nvPicPr>
        <p:blipFill>
          <a:blip r:embed="rId5"/>
          <a:stretch>
            <a:fillRect/>
          </a:stretch>
        </p:blipFill>
        <p:spPr>
          <a:xfrm>
            <a:off x="5004048" y="1799337"/>
            <a:ext cx="3888432" cy="1701671"/>
          </a:xfrm>
          <a:prstGeom prst="rect">
            <a:avLst/>
          </a:prstGeom>
        </p:spPr>
      </p:pic>
    </p:spTree>
    <p:extLst>
      <p:ext uri="{BB962C8B-B14F-4D97-AF65-F5344CB8AC3E}">
        <p14:creationId xmlns:p14="http://schemas.microsoft.com/office/powerpoint/2010/main" val="289318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a:t>Kontinuert stokastisk variabel</a:t>
            </a:r>
            <a:endParaRPr lang="en-GB"/>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da-DK" dirty="0"/>
                  <a:t>Da </a:t>
                </a:r>
                <a14:m>
                  <m:oMath xmlns:m="http://schemas.openxmlformats.org/officeDocument/2006/math">
                    <m:r>
                      <a:rPr lang="da-DK" i="1">
                        <a:latin typeface="Cambria Math"/>
                      </a:rPr>
                      <m:t>𝑃</m:t>
                    </m:r>
                    <m:d>
                      <m:dPr>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=0</m:t>
                    </m:r>
                  </m:oMath>
                </a14:m>
                <a:r>
                  <a:rPr lang="da-DK" dirty="0"/>
                  <a:t> har vi:</a:t>
                </a:r>
              </a:p>
              <a:p>
                <a:pPr marL="0" indent="0" algn="ctr">
                  <a:buNone/>
                </a:pPr>
                <a:r>
                  <a:rPr lang="da-DK" sz="1100" dirty="0"/>
                  <a:t>  </a:t>
                </a:r>
                <a:br>
                  <a:rPr lang="da-DK" dirty="0"/>
                </a:br>
                <a:r>
                  <a:rPr lang="da-DK" dirty="0"/>
                  <a:t> 	</a:t>
                </a:r>
                <a14:m>
                  <m:oMath xmlns:m="http://schemas.openxmlformats.org/officeDocument/2006/math">
                    <m:r>
                      <a:rPr lang="da-DK" i="1">
                        <a:latin typeface="Cambria Math"/>
                      </a:rPr>
                      <m:t>𝑃</m:t>
                    </m:r>
                    <m:d>
                      <m:dPr>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0</m:t>
                            </m:r>
                          </m:sub>
                        </m:sSub>
                      </m:e>
                    </m:d>
                    <m:r>
                      <a:rPr lang="da-DK" i="1">
                        <a:latin typeface="Cambria Math"/>
                      </a:rPr>
                      <m:t>=</m:t>
                    </m:r>
                    <m:r>
                      <a:rPr lang="da-DK" i="1">
                        <a:latin typeface="Cambria Math"/>
                      </a:rPr>
                      <m:t>𝑃</m:t>
                    </m:r>
                    <m:d>
                      <m:dPr>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a:rPr lang="da-DK">
                        <a:latin typeface="Cambria Math"/>
                      </a:rPr>
                      <m:t>+</m:t>
                    </m:r>
                    <m:r>
                      <a:rPr lang="da-DK" i="1">
                        <a:latin typeface="Cambria Math"/>
                      </a:rPr>
                      <m:t>𝑃</m:t>
                    </m:r>
                    <m:d>
                      <m:dPr>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a14:m>
                <a:br>
                  <a:rPr lang="da-DK" dirty="0"/>
                </a:br>
                <a14:m>
                  <m:oMathPara xmlns:m="http://schemas.openxmlformats.org/officeDocument/2006/math">
                    <m:oMathParaPr>
                      <m:jc m:val="centerGroup"/>
                    </m:oMathParaPr>
                    <m:oMath xmlns:m="http://schemas.openxmlformats.org/officeDocument/2006/math">
                      <m:r>
                        <a:rPr lang="da-DK" i="1">
                          <a:latin typeface="Cambria Math"/>
                        </a:rPr>
                        <m:t>=</m:t>
                      </m:r>
                      <m:r>
                        <a:rPr lang="da-DK" i="1">
                          <a:latin typeface="Cambria Math"/>
                        </a:rPr>
                        <m:t>𝑃</m:t>
                      </m:r>
                      <m:d>
                        <m:dPr>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r>
                        <a:rPr lang="da-DK">
                          <a:latin typeface="Cambria Math"/>
                        </a:rPr>
                        <m:t>+0</m:t>
                      </m:r>
                    </m:oMath>
                    <m:oMath xmlns:m="http://schemas.openxmlformats.org/officeDocument/2006/math">
                      <m:r>
                        <a:rPr lang="da-DK" i="1">
                          <a:latin typeface="Cambria Math"/>
                        </a:rPr>
                        <m:t>=</m:t>
                      </m:r>
                      <m:r>
                        <a:rPr lang="da-DK" i="1">
                          <a:latin typeface="Cambria Math"/>
                        </a:rPr>
                        <m:t>𝑃</m:t>
                      </m:r>
                      <m:d>
                        <m:dPr>
                          <m:ctrlPr>
                            <a:rPr lang="da-DK"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0</m:t>
                              </m:r>
                            </m:sub>
                          </m:sSub>
                        </m:e>
                      </m:d>
                    </m:oMath>
                  </m:oMathPara>
                </a14:m>
                <a:br>
                  <a:rPr lang="da-DK" dirty="0"/>
                </a:br>
                <a:endParaRPr lang="da-DK" dirty="0"/>
              </a:p>
              <a:p>
                <a:pPr marL="0" indent="0">
                  <a:buNone/>
                </a:pPr>
                <a:r>
                  <a:rPr lang="da-DK" dirty="0"/>
                  <a:t>Tilsvarende: </a:t>
                </a:r>
                <a:endParaRPr lang="da-DK" i="1" dirty="0">
                  <a:latin typeface="Cambria Math"/>
                </a:endParaRPr>
              </a:p>
              <a:p>
                <a:pPr marL="0" indent="0" algn="ctr">
                  <a:buNone/>
                </a:pPr>
                <a:r>
                  <a:rPr lang="da-DK" sz="1100" i="1" dirty="0">
                    <a:latin typeface="Cambria Math"/>
                  </a:rPr>
                  <a:t> </a:t>
                </a:r>
                <a:br>
                  <a:rPr lang="da-DK" i="1" dirty="0">
                    <a:latin typeface="Cambria Math"/>
                  </a:rPr>
                </a:br>
                <a14:m>
                  <m:oMathPara xmlns:m="http://schemas.openxmlformats.org/officeDocument/2006/math">
                    <m:oMathParaPr>
                      <m:jc m:val="centerGroup"/>
                    </m:oMathParaPr>
                    <m:oMath xmlns:m="http://schemas.openxmlformats.org/officeDocument/2006/math">
                      <m:r>
                        <a:rPr lang="da-DK" i="1">
                          <a:latin typeface="Cambria Math"/>
                        </a:rPr>
                        <m:t>𝑃</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m:oMathPara>
                </a14:m>
                <a:br>
                  <a:rPr lang="en-US" i="1">
                    <a:latin typeface="Cambria Math" panose="02040503050406030204" pitchFamily="18" charset="0"/>
                  </a:rPr>
                </a:br>
                <a:r>
                  <a:rPr lang="en-US" i="1">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da-DK" i="1">
                        <a:latin typeface="Cambria Math"/>
                      </a:rPr>
                      <m:t>𝑃</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da-DK" i="1">
                            <a:latin typeface="Cambria Math"/>
                            <a:ea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a14:m>
                <a:endParaRPr lang="en-US" i="1">
                  <a:latin typeface="Cambria Math" panose="02040503050406030204" pitchFamily="18" charset="0"/>
                </a:endParaRPr>
              </a:p>
              <a:p>
                <a:pPr marL="0" indent="0" algn="ctr">
                  <a:buNone/>
                </a:pPr>
                <a:r>
                  <a:rPr lang="en-US" b="0"/>
                  <a:t> 	</a:t>
                </a:r>
                <a14:m>
                  <m:oMath xmlns:m="http://schemas.openxmlformats.org/officeDocument/2006/math">
                    <m:r>
                      <a:rPr lang="en-US" b="0" i="1" smtClean="0">
                        <a:latin typeface="Cambria Math" panose="02040503050406030204" pitchFamily="18" charset="0"/>
                      </a:rPr>
                      <m:t>=</m:t>
                    </m:r>
                    <m:r>
                      <a:rPr lang="da-DK" i="1">
                        <a:latin typeface="Cambria Math"/>
                      </a:rPr>
                      <m:t>𝑃</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da-DK" i="1">
                            <a:latin typeface="Cambria Math"/>
                            <a:ea typeface="Cambria Math"/>
                          </a:rPr>
                          <m: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a14:m>
                <a:endParaRPr lang="en-US" i="1">
                  <a:latin typeface="Cambria Math" panose="02040503050406030204" pitchFamily="18" charset="0"/>
                </a:endParaRPr>
              </a:p>
              <a:p>
                <a:pPr marL="0" indent="0" algn="ctr">
                  <a:buNone/>
                </a:pPr>
                <a:r>
                  <a:rPr lang="en-US"/>
                  <a:t> 	</a:t>
                </a:r>
                <a14:m>
                  <m:oMath xmlns:m="http://schemas.openxmlformats.org/officeDocument/2006/math">
                    <m:r>
                      <a:rPr lang="en-US" i="1">
                        <a:latin typeface="Cambria Math" panose="02040503050406030204" pitchFamily="18" charset="0"/>
                      </a:rPr>
                      <m:t>=</m:t>
                    </m:r>
                    <m:r>
                      <a:rPr lang="da-DK" i="1">
                        <a:latin typeface="Cambria Math"/>
                      </a:rPr>
                      <m:t>𝑃</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1</m:t>
                            </m:r>
                          </m:sub>
                        </m:sSub>
                        <m:r>
                          <a:rPr lang="en-US" b="0" i="1" smtClean="0">
                            <a:latin typeface="Cambria Math" panose="02040503050406030204" pitchFamily="18" charset="0"/>
                          </a:rPr>
                          <m:t>&lt;</m:t>
                        </m:r>
                        <m:r>
                          <a:rPr lang="en-US" i="1">
                            <a:latin typeface="Cambria Math" panose="02040503050406030204" pitchFamily="18" charset="0"/>
                          </a:rPr>
                          <m:t>𝑋</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2</m:t>
                            </m:r>
                          </m:sub>
                        </m:sSub>
                      </m:e>
                    </m:d>
                  </m:oMath>
                </a14:m>
                <a:r>
                  <a:rPr lang="en-GB"/>
                  <a: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pPr/>
              <a:t>6</a:t>
            </a:fld>
            <a:endParaRPr lang="da-DK" dirty="0">
              <a:solidFill>
                <a:prstClr val="black">
                  <a:tint val="75000"/>
                </a:prstClr>
              </a:solidFill>
            </a:endParaRPr>
          </a:p>
        </p:txBody>
      </p:sp>
    </p:spTree>
    <p:extLst>
      <p:ext uri="{BB962C8B-B14F-4D97-AF65-F5344CB8AC3E}">
        <p14:creationId xmlns:p14="http://schemas.microsoft.com/office/powerpoint/2010/main" val="238066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Eksempel</a:t>
            </a:r>
            <a:r>
              <a:rPr lang="en-GB" dirty="0"/>
              <a:t>: </a:t>
            </a:r>
            <a:r>
              <a:rPr lang="en-GB" dirty="0" err="1"/>
              <a:t>Måling</a:t>
            </a:r>
            <a:r>
              <a:rPr lang="en-GB" dirty="0"/>
              <a:t> </a:t>
            </a:r>
            <a:r>
              <a:rPr lang="en-GB" dirty="0" err="1"/>
              <a:t>af</a:t>
            </a:r>
            <a:r>
              <a:rPr lang="en-GB" dirty="0"/>
              <a:t> </a:t>
            </a:r>
            <a:r>
              <a:rPr lang="en-GB" dirty="0" err="1"/>
              <a:t>en</a:t>
            </a:r>
            <a:r>
              <a:rPr lang="en-GB" dirty="0"/>
              <a:t> </a:t>
            </a:r>
            <a:r>
              <a:rPr lang="en-GB" dirty="0" err="1"/>
              <a:t>stangs</a:t>
            </a:r>
            <a:r>
              <a:rPr lang="en-GB" dirty="0"/>
              <a:t> </a:t>
            </a:r>
            <a:r>
              <a:rPr lang="en-GB" dirty="0" err="1"/>
              <a:t>trækstyrke</a:t>
            </a:r>
            <a:endParaRPr lang="en-GB" dirty="0"/>
          </a:p>
        </p:txBody>
      </p:sp>
      <p:sp>
        <p:nvSpPr>
          <p:cNvPr id="3" name="Content Placeholder 2"/>
          <p:cNvSpPr>
            <a:spLocks noGrp="1"/>
          </p:cNvSpPr>
          <p:nvPr>
            <p:ph idx="1"/>
          </p:nvPr>
        </p:nvSpPr>
        <p:spPr>
          <a:xfrm>
            <a:off x="467544" y="1268760"/>
            <a:ext cx="4819153" cy="5472608"/>
          </a:xfrm>
        </p:spPr>
        <p:txBody>
          <a:bodyPr/>
          <a:lstStyle/>
          <a:p>
            <a:r>
              <a:rPr lang="en-GB" dirty="0" err="1"/>
              <a:t>En</a:t>
            </a:r>
            <a:r>
              <a:rPr lang="en-GB" dirty="0"/>
              <a:t> </a:t>
            </a:r>
            <a:r>
              <a:rPr lang="en-GB" dirty="0" err="1"/>
              <a:t>stang</a:t>
            </a:r>
            <a:r>
              <a:rPr lang="en-GB" dirty="0"/>
              <a:t> </a:t>
            </a:r>
            <a:r>
              <a:rPr lang="en-GB" dirty="0" err="1"/>
              <a:t>på</a:t>
            </a:r>
            <a:r>
              <a:rPr lang="en-GB" dirty="0"/>
              <a:t> 20 cm </a:t>
            </a:r>
            <a:r>
              <a:rPr lang="en-GB" dirty="0" err="1"/>
              <a:t>udsættes</a:t>
            </a:r>
            <a:r>
              <a:rPr lang="en-GB" dirty="0"/>
              <a:t> for </a:t>
            </a:r>
            <a:r>
              <a:rPr lang="en-GB" dirty="0" err="1"/>
              <a:t>træk</a:t>
            </a:r>
            <a:r>
              <a:rPr lang="en-GB" dirty="0"/>
              <a:t>, </a:t>
            </a:r>
            <a:r>
              <a:rPr lang="en-GB" dirty="0" err="1"/>
              <a:t>indtil</a:t>
            </a:r>
            <a:r>
              <a:rPr lang="en-GB" dirty="0"/>
              <a:t> den </a:t>
            </a:r>
            <a:r>
              <a:rPr lang="en-GB" dirty="0" err="1"/>
              <a:t>bryder</a:t>
            </a:r>
            <a:r>
              <a:rPr lang="en-GB" dirty="0"/>
              <a:t>. </a:t>
            </a:r>
            <a:br>
              <a:rPr lang="en-GB" dirty="0"/>
            </a:br>
            <a:r>
              <a:rPr lang="en-GB" dirty="0" err="1"/>
              <a:t>Antag</a:t>
            </a:r>
            <a:r>
              <a:rPr lang="en-GB" dirty="0"/>
              <a:t> at </a:t>
            </a:r>
            <a:r>
              <a:rPr lang="en-GB" dirty="0" err="1"/>
              <a:t>brudstedet</a:t>
            </a:r>
            <a:r>
              <a:rPr lang="en-GB" dirty="0"/>
              <a:t> </a:t>
            </a:r>
            <a:r>
              <a:rPr lang="en-GB" dirty="0" err="1"/>
              <a:t>er</a:t>
            </a:r>
            <a:r>
              <a:rPr lang="en-GB" dirty="0"/>
              <a:t> </a:t>
            </a:r>
            <a:r>
              <a:rPr lang="en-GB" dirty="0" err="1"/>
              <a:t>lige</a:t>
            </a:r>
            <a:r>
              <a:rPr lang="en-GB" dirty="0"/>
              <a:t> </a:t>
            </a:r>
            <a:r>
              <a:rPr lang="en-GB" dirty="0" err="1"/>
              <a:t>sandsynligt</a:t>
            </a:r>
            <a:r>
              <a:rPr lang="en-GB" dirty="0"/>
              <a:t> </a:t>
            </a:r>
            <a:r>
              <a:rPr lang="en-GB" dirty="0" err="1"/>
              <a:t>i</a:t>
            </a:r>
            <a:r>
              <a:rPr lang="en-GB" dirty="0"/>
              <a:t> hele </a:t>
            </a:r>
            <a:r>
              <a:rPr lang="en-GB" dirty="0" err="1"/>
              <a:t>stangens</a:t>
            </a:r>
            <a:r>
              <a:rPr lang="en-GB" dirty="0"/>
              <a:t> </a:t>
            </a:r>
            <a:r>
              <a:rPr lang="en-GB" dirty="0" err="1"/>
              <a:t>længde</a:t>
            </a:r>
            <a:endParaRPr lang="en-GB" dirty="0"/>
          </a:p>
          <a:p>
            <a:r>
              <a:rPr lang="en-GB" dirty="0" err="1"/>
              <a:t>Diskutér</a:t>
            </a:r>
            <a:r>
              <a:rPr lang="en-GB" dirty="0"/>
              <a:t> </a:t>
            </a:r>
            <a:r>
              <a:rPr lang="en-GB"/>
              <a:t>med hinanden:</a:t>
            </a:r>
          </a:p>
          <a:p>
            <a:pPr lvl="1"/>
            <a:r>
              <a:rPr lang="en-GB"/>
              <a:t>Hvad er sandsynligheden for at brudet sker præcis 12 cm fra det øverste fæstningspunkt?</a:t>
            </a:r>
          </a:p>
          <a:p>
            <a:pPr lvl="1"/>
            <a:r>
              <a:rPr lang="en-GB"/>
              <a:t>Hvad er sandsynligheden for at brudet sker mellem 5 og 7 cm fra det øverste fæstningspunkt?</a:t>
            </a:r>
          </a:p>
          <a:p>
            <a:pPr lvl="1"/>
            <a:r>
              <a:rPr lang="en-US"/>
              <a:t>Hvad er sandsynligheden for at brudet sker mellem 11.95 og 12.05 cm fra det øverste fæstningspunkt?</a:t>
            </a:r>
            <a:endParaRPr lang="en-GB"/>
          </a:p>
          <a:p>
            <a:pPr lvl="1"/>
            <a:endParaRPr lang="en-GB" dirty="0"/>
          </a:p>
        </p:txBody>
      </p:sp>
      <p:sp>
        <p:nvSpPr>
          <p:cNvPr id="4" name="Slide Number Placeholder 3"/>
          <p:cNvSpPr>
            <a:spLocks noGrp="1"/>
          </p:cNvSpPr>
          <p:nvPr>
            <p:ph type="sldNum" sz="quarter" idx="12"/>
          </p:nvPr>
        </p:nvSpPr>
        <p:spPr/>
        <p:txBody>
          <a:bodyPr/>
          <a:lstStyle/>
          <a:p>
            <a:fld id="{2CD97C06-EC96-4259-9516-82894ECCBF7D}" type="slidenum">
              <a:rPr lang="da-DK" smtClean="0"/>
              <a:t>7</a:t>
            </a:fld>
            <a:endParaRPr lang="da-DK" dirty="0"/>
          </a:p>
        </p:txBody>
      </p:sp>
      <p:pic>
        <p:nvPicPr>
          <p:cNvPr id="1026" name="Picture 2" descr="Tensile Strength Testing Machine"/>
          <p:cNvPicPr>
            <a:picLocks noChangeAspect="1" noChangeArrowheads="1"/>
          </p:cNvPicPr>
          <p:nvPr/>
        </p:nvPicPr>
        <p:blipFill rotWithShape="1">
          <a:blip r:embed="rId2">
            <a:extLst>
              <a:ext uri="{28A0092B-C50C-407E-A947-70E740481C1C}">
                <a14:useLocalDpi xmlns:a14="http://schemas.microsoft.com/office/drawing/2010/main" val="0"/>
              </a:ext>
            </a:extLst>
          </a:blip>
          <a:srcRect l="13199" r="12601"/>
          <a:stretch/>
        </p:blipFill>
        <p:spPr bwMode="auto">
          <a:xfrm>
            <a:off x="5286697" y="1402804"/>
            <a:ext cx="3533775" cy="4762500"/>
          </a:xfrm>
          <a:prstGeom prst="rect">
            <a:avLst/>
          </a:prstGeom>
          <a:ln>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6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da-DK" sz="3200" dirty="0"/>
                  <a:t>Overblik for en </a:t>
                </a:r>
                <a:r>
                  <a:rPr lang="da-DK" sz="3200" dirty="0">
                    <a:solidFill>
                      <a:srgbClr val="C00000"/>
                    </a:solidFill>
                  </a:rPr>
                  <a:t>diskret</a:t>
                </a:r>
                <a:r>
                  <a:rPr lang="da-DK" sz="3200" dirty="0"/>
                  <a:t> stokastisk </a:t>
                </a:r>
                <a:r>
                  <a:rPr lang="da-DK" sz="3200"/>
                  <a:t>variabel </a:t>
                </a:r>
                <a14:m>
                  <m:oMath xmlns:m="http://schemas.openxmlformats.org/officeDocument/2006/math">
                    <m:r>
                      <a:rPr lang="da-DK" sz="3200" i="1" smtClean="0">
                        <a:latin typeface="Cambria Math" panose="02040503050406030204" pitchFamily="18" charset="0"/>
                      </a:rPr>
                      <m:t>𝑋</m:t>
                    </m:r>
                  </m:oMath>
                </a14:m>
                <a:endParaRPr lang="da-DK"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724" b="-198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424936" cy="5616624"/>
              </a:xfrm>
            </p:spPr>
            <p:txBody>
              <a:bodyPr/>
              <a:lstStyle/>
              <a:p>
                <a:r>
                  <a:rPr lang="da-DK" b="1">
                    <a:solidFill>
                      <a:schemeClr val="accent1">
                        <a:lumMod val="75000"/>
                      </a:schemeClr>
                    </a:solidFill>
                  </a:rPr>
                  <a:t>Sandsynlighedsfunktion / Tæthedsfunktion </a:t>
                </a:r>
                <a:r>
                  <a:rPr lang="da-DK" b="1" dirty="0">
                    <a:solidFill>
                      <a:schemeClr val="accent1">
                        <a:lumMod val="75000"/>
                      </a:schemeClr>
                    </a:solidFill>
                  </a:rPr>
                  <a:t>(pdf):</a:t>
                </a:r>
                <a:br>
                  <a:rPr lang="da-DK" b="1" dirty="0">
                    <a:solidFill>
                      <a:schemeClr val="accent1">
                        <a:lumMod val="75000"/>
                      </a:schemeClr>
                    </a:solidFill>
                  </a:rPr>
                </a:br>
                <a:r>
                  <a:rPr lang="da-DK" dirty="0"/>
                  <a:t>	</a:t>
                </a:r>
                <a14:m>
                  <m:oMath xmlns:m="http://schemas.openxmlformats.org/officeDocument/2006/math">
                    <m:r>
                      <a:rPr lang="da-DK" b="0" i="1" smtClean="0">
                        <a:latin typeface="Cambria Math"/>
                        <a:ea typeface="Cambria Math"/>
                      </a:rPr>
                      <m:t>𝑓</m:t>
                    </m:r>
                    <m:d>
                      <m:dPr>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m:t>
                    </m:r>
                    <m:r>
                      <a:rPr lang="da-DK" b="0" i="1" smtClean="0">
                        <a:latin typeface="Cambria Math"/>
                        <a:ea typeface="Cambria Math"/>
                      </a:rPr>
                      <m:t>𝑃</m:t>
                    </m:r>
                    <m:d>
                      <m:dPr>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b="0" i="1" smtClean="0">
                            <a:latin typeface="Cambria Math"/>
                            <a:ea typeface="Cambria Math"/>
                          </a:rPr>
                          <m:t>=</m:t>
                        </m:r>
                        <m:r>
                          <a:rPr lang="en-US" b="0" i="1" smtClean="0">
                            <a:latin typeface="Cambria Math" panose="02040503050406030204" pitchFamily="18" charset="0"/>
                            <a:ea typeface="Cambria Math"/>
                          </a:rPr>
                          <m:t>𝑥</m:t>
                        </m:r>
                      </m:e>
                    </m:d>
                  </m:oMath>
                </a14:m>
                <a:r>
                  <a:rPr lang="da-DK" b="1" dirty="0">
                    <a:solidFill>
                      <a:schemeClr val="accent1">
                        <a:lumMod val="75000"/>
                      </a:schemeClr>
                    </a:solidFill>
                  </a:rPr>
                  <a:t> </a:t>
                </a:r>
                <a:r>
                  <a:rPr lang="da-DK" dirty="0">
                    <a:solidFill>
                      <a:schemeClr val="tx1"/>
                    </a:solidFill>
                  </a:rPr>
                  <a:t>for </a:t>
                </a:r>
                <a14:m>
                  <m:oMath xmlns:m="http://schemas.openxmlformats.org/officeDocument/2006/math">
                    <m:r>
                      <a:rPr lang="en-US" b="0" i="1" smtClean="0">
                        <a:solidFill>
                          <a:schemeClr val="tx1"/>
                        </a:solidFill>
                        <a:latin typeface="Cambria Math" panose="02040503050406030204" pitchFamily="18" charset="0"/>
                      </a:rPr>
                      <m:t>𝑥</m:t>
                    </m:r>
                    <m:r>
                      <a:rPr lang="da-DK" b="0" i="1" smtClean="0">
                        <a:solidFill>
                          <a:schemeClr val="tx1"/>
                        </a:solidFill>
                        <a:latin typeface="Cambria Math"/>
                        <a:ea typeface="Cambria Math"/>
                      </a:rPr>
                      <m:t>∈</m:t>
                    </m:r>
                    <m:r>
                      <a:rPr lang="da-DK" b="0" i="1" smtClean="0">
                        <a:solidFill>
                          <a:schemeClr val="tx1"/>
                        </a:solidFill>
                        <a:latin typeface="Cambria Math"/>
                        <a:ea typeface="Cambria Math"/>
                      </a:rPr>
                      <m:t>𝑈</m:t>
                    </m:r>
                  </m:oMath>
                </a14:m>
                <a:endParaRPr lang="da-DK" dirty="0">
                  <a:solidFill>
                    <a:schemeClr val="accent1">
                      <a:lumMod val="75000"/>
                    </a:schemeClr>
                  </a:solidFill>
                </a:endParaRPr>
              </a:p>
              <a:p>
                <a:r>
                  <a:rPr lang="da-DK" b="1" dirty="0">
                    <a:solidFill>
                      <a:schemeClr val="accent1">
                        <a:lumMod val="75000"/>
                      </a:schemeClr>
                    </a:solidFill>
                  </a:rPr>
                  <a:t>Kumuleret fordelingsfunktion (</a:t>
                </a:r>
                <a:r>
                  <a:rPr lang="da-DK" b="1" dirty="0" err="1">
                    <a:solidFill>
                      <a:schemeClr val="accent1">
                        <a:lumMod val="75000"/>
                      </a:schemeClr>
                    </a:solidFill>
                  </a:rPr>
                  <a:t>cdf</a:t>
                </a:r>
                <a:r>
                  <a:rPr lang="da-DK" b="1" dirty="0">
                    <a:solidFill>
                      <a:schemeClr val="accent1">
                        <a:lumMod val="75000"/>
                      </a:schemeClr>
                    </a:solidFill>
                  </a:rPr>
                  <a:t>):</a:t>
                </a:r>
                <a:br>
                  <a:rPr lang="da-DK" b="1" dirty="0">
                    <a:solidFill>
                      <a:schemeClr val="accent1">
                        <a:lumMod val="75000"/>
                      </a:schemeClr>
                    </a:solidFill>
                  </a:rPr>
                </a:br>
                <a:r>
                  <a:rPr lang="da-DK" b="1" dirty="0">
                    <a:solidFill>
                      <a:schemeClr val="accent1">
                        <a:lumMod val="75000"/>
                      </a:schemeClr>
                    </a:solidFill>
                  </a:rPr>
                  <a:t>	</a:t>
                </a:r>
                <a14:m>
                  <m:oMath xmlns:m="http://schemas.openxmlformats.org/officeDocument/2006/math">
                    <m:r>
                      <a:rPr lang="da-DK" i="1">
                        <a:latin typeface="Cambria Math"/>
                        <a:ea typeface="Cambria Math"/>
                      </a:rPr>
                      <m:t>𝐹</m:t>
                    </m:r>
                    <m:d>
                      <m:dPr>
                        <m:ctrlPr>
                          <a:rPr lang="da-DK" i="1">
                            <a:latin typeface="Cambria Math" panose="02040503050406030204" pitchFamily="18" charset="0"/>
                            <a:ea typeface="Cambria Math"/>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r>
                      <a:rPr lang="da-DK" i="1">
                        <a:latin typeface="Cambria Math"/>
                        <a:ea typeface="Cambria Math"/>
                      </a:rPr>
                      <m:t>𝑃</m:t>
                    </m:r>
                    <m:d>
                      <m:dPr>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ea typeface="Cambria Math"/>
                      </a:rPr>
                      <m:t>=</m:t>
                    </m:r>
                    <m:nary>
                      <m:naryPr>
                        <m:chr m:val="∑"/>
                        <m:supHide m:val="on"/>
                        <m:ctrlPr>
                          <a:rPr lang="da-DK" i="1">
                            <a:latin typeface="Cambria Math" panose="02040503050406030204" pitchFamily="18" charset="0"/>
                            <a:ea typeface="Cambria Math"/>
                          </a:rPr>
                        </m:ctrlPr>
                      </m:naryPr>
                      <m:sub>
                        <m:r>
                          <a:rPr lang="en-US" b="0" i="1" smtClean="0">
                            <a:latin typeface="Cambria Math" panose="02040503050406030204" pitchFamily="18" charset="0"/>
                            <a:ea typeface="Cambria Math"/>
                          </a:rPr>
                          <m:t>𝑥</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b>
                      <m:sup/>
                      <m:e>
                        <m:r>
                          <a:rPr lang="da-DK" i="1">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e>
                    </m:nary>
                  </m:oMath>
                </a14:m>
                <a:endParaRPr lang="da-DK" i="1" dirty="0">
                  <a:latin typeface="Cambria Math"/>
                  <a:ea typeface="Cambria Math"/>
                </a:endParaRPr>
              </a:p>
              <a:p>
                <a:r>
                  <a:rPr lang="da-DK" b="1" dirty="0">
                    <a:solidFill>
                      <a:schemeClr val="accent1">
                        <a:lumMod val="75000"/>
                      </a:schemeClr>
                    </a:solidFill>
                  </a:rPr>
                  <a:t>Middelværdi:</a:t>
                </a:r>
                <a:br>
                  <a:rPr lang="da-DK" dirty="0"/>
                </a:br>
                <a:r>
                  <a:rPr lang="da-DK" dirty="0"/>
                  <a:t>	</a:t>
                </a:r>
                <a14:m>
                  <m:oMath xmlns:m="http://schemas.openxmlformats.org/officeDocument/2006/math">
                    <m:r>
                      <a:rPr lang="el-GR" b="0" i="1" smtClean="0">
                        <a:latin typeface="Cambria Math"/>
                        <a:ea typeface="Cambria Math"/>
                      </a:rPr>
                      <m:t>𝜇</m:t>
                    </m:r>
                    <m:r>
                      <a:rPr lang="da-DK" b="0" i="1" smtClean="0">
                        <a:latin typeface="Cambria Math"/>
                        <a:ea typeface="Cambria Math"/>
                      </a:rPr>
                      <m:t>= </m:t>
                    </m:r>
                    <m:nary>
                      <m:naryPr>
                        <m:chr m:val="∑"/>
                        <m:supHide m:val="on"/>
                        <m:ctrlPr>
                          <a:rPr lang="da-DK"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𝑥</m:t>
                        </m:r>
                        <m:r>
                          <a:rPr lang="da-DK" b="0" i="1" smtClean="0">
                            <a:latin typeface="Cambria Math"/>
                            <a:ea typeface="Cambria Math"/>
                          </a:rPr>
                          <m:t>∙</m:t>
                        </m:r>
                        <m:r>
                          <a:rPr lang="da-DK" b="0" i="1" smtClean="0">
                            <a:latin typeface="Cambria Math"/>
                            <a:ea typeface="Cambria Math"/>
                          </a:rPr>
                          <m:t>𝑓</m:t>
                        </m:r>
                        <m:r>
                          <a:rPr lang="da-DK" b="0" i="1" smtClean="0">
                            <a:latin typeface="Cambria Math"/>
                          </a:rPr>
                          <m:t>(</m:t>
                        </m:r>
                        <m:r>
                          <a:rPr lang="en-US" b="0" i="1" smtClean="0">
                            <a:latin typeface="Cambria Math" panose="02040503050406030204" pitchFamily="18" charset="0"/>
                          </a:rPr>
                          <m:t>𝑥</m:t>
                        </m:r>
                        <m:r>
                          <a:rPr lang="da-DK" b="0" i="1" smtClean="0">
                            <a:latin typeface="Cambria Math"/>
                          </a:rPr>
                          <m:t>)</m:t>
                        </m:r>
                      </m:e>
                    </m:nary>
                  </m:oMath>
                </a14:m>
                <a:r>
                  <a:rPr lang="da-DK" dirty="0"/>
                  <a:t> </a:t>
                </a:r>
              </a:p>
              <a:p>
                <a:r>
                  <a:rPr lang="da-DK" b="1" dirty="0">
                    <a:solidFill>
                      <a:schemeClr val="accent1">
                        <a:lumMod val="75000"/>
                      </a:schemeClr>
                    </a:solidFill>
                  </a:rPr>
                  <a:t>Varians</a:t>
                </a:r>
                <a:r>
                  <a:rPr lang="da-DK" dirty="0"/>
                  <a:t>: </a:t>
                </a:r>
                <a:br>
                  <a:rPr lang="da-DK" dirty="0"/>
                </a:br>
                <a:r>
                  <a:rPr lang="da-DK" dirty="0"/>
                  <a:t>	</a:t>
                </a:r>
                <a14:m>
                  <m:oMath xmlns:m="http://schemas.openxmlformats.org/officeDocument/2006/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r>
                      <a:rPr lang="da-DK" i="1">
                        <a:latin typeface="Cambria Math"/>
                      </a:rPr>
                      <m:t>=</m:t>
                    </m:r>
                    <m:nary>
                      <m:naryPr>
                        <m:chr m:val="∑"/>
                        <m:supHide m:val="on"/>
                        <m:ctrlPr>
                          <a:rPr lang="da-DK" i="1">
                            <a:latin typeface="Cambria Math" panose="02040503050406030204" pitchFamily="18" charset="0"/>
                          </a:rPr>
                        </m:ctrlPr>
                      </m:naryPr>
                      <m:sub>
                        <m:r>
                          <a:rPr lang="en-US" b="0" i="1" smtClean="0">
                            <a:latin typeface="Cambria Math" panose="02040503050406030204" pitchFamily="18" charset="0"/>
                          </a:rPr>
                          <m:t>𝑥</m:t>
                        </m:r>
                      </m:sub>
                      <m:sup/>
                      <m:e>
                        <m:r>
                          <a:rPr lang="da-DK" i="1">
                            <a:latin typeface="Cambria Math"/>
                          </a:rPr>
                          <m:t>(</m:t>
                        </m:r>
                        <m:sSup>
                          <m:sSupPr>
                            <m:ctrlPr>
                              <a:rPr lang="da-DK" i="1">
                                <a:latin typeface="Cambria Math" panose="02040503050406030204" pitchFamily="18" charset="0"/>
                              </a:rPr>
                            </m:ctrlPr>
                          </m:sSupPr>
                          <m:e>
                            <m:r>
                              <a:rPr lang="en-US" b="0" i="1" smtClean="0">
                                <a:latin typeface="Cambria Math" panose="02040503050406030204" pitchFamily="18" charset="0"/>
                              </a:rPr>
                              <m:t>𝑥</m:t>
                            </m:r>
                          </m:e>
                          <m:sup>
                            <m:r>
                              <a:rPr lang="da-DK" i="1">
                                <a:latin typeface="Cambria Math"/>
                              </a:rPr>
                              <m:t>2</m:t>
                            </m:r>
                          </m:sup>
                        </m:sSup>
                        <m:r>
                          <a:rPr lang="da-DK" i="1">
                            <a:latin typeface="Cambria Math"/>
                            <a:ea typeface="Cambria Math"/>
                          </a:rPr>
                          <m:t>∙</m:t>
                        </m:r>
                      </m:e>
                    </m:nary>
                    <m:r>
                      <a:rPr lang="da-DK" b="0" i="1" smtClean="0">
                        <a:latin typeface="Cambria Math"/>
                        <a:ea typeface="Cambria Math"/>
                      </a:rPr>
                      <m:t>𝑓</m:t>
                    </m:r>
                    <m:r>
                      <a:rPr lang="da-DK" i="1">
                        <a:latin typeface="Cambria Math"/>
                        <a:ea typeface="Cambria Math"/>
                      </a:rPr>
                      <m:t>(</m:t>
                    </m:r>
                    <m:r>
                      <a:rPr lang="en-US" b="0" i="1" smtClean="0">
                        <a:latin typeface="Cambria Math" panose="02040503050406030204" pitchFamily="18" charset="0"/>
                        <a:ea typeface="Cambria Math"/>
                      </a:rPr>
                      <m:t>𝑥</m:t>
                    </m:r>
                    <m:r>
                      <a:rPr lang="da-DK" i="1">
                        <a:latin typeface="Cambria Math"/>
                        <a:ea typeface="Cambria Math"/>
                      </a:rPr>
                      <m:t>))−</m:t>
                    </m:r>
                    <m:sSup>
                      <m:sSupPr>
                        <m:ctrlPr>
                          <a:rPr lang="da-DK" i="1">
                            <a:latin typeface="Cambria Math" panose="02040503050406030204" pitchFamily="18" charset="0"/>
                          </a:rPr>
                        </m:ctrlPr>
                      </m:sSupPr>
                      <m:e>
                        <m:r>
                          <a:rPr lang="da-DK" i="1">
                            <a:latin typeface="Cambria Math"/>
                            <a:ea typeface="Cambria Math"/>
                          </a:rPr>
                          <m:t>𝜇</m:t>
                        </m:r>
                      </m:e>
                      <m:sup>
                        <m:r>
                          <a:rPr lang="da-DK" i="1">
                            <a:latin typeface="Cambria Math"/>
                          </a:rPr>
                          <m:t>2</m:t>
                        </m:r>
                      </m:sup>
                    </m:sSup>
                  </m:oMath>
                </a14:m>
                <a:endParaRPr lang="da-DK" dirty="0"/>
              </a:p>
              <a:p>
                <a:r>
                  <a:rPr lang="da-DK" b="1" dirty="0">
                    <a:solidFill>
                      <a:schemeClr val="accent1">
                        <a:lumMod val="75000"/>
                      </a:schemeClr>
                    </a:solidFill>
                  </a:rPr>
                  <a:t>Standardafvigelse</a:t>
                </a:r>
                <a:r>
                  <a:rPr lang="da-DK" dirty="0"/>
                  <a:t>:</a:t>
                </a:r>
                <a:br>
                  <a:rPr lang="da-DK" dirty="0"/>
                </a:br>
                <a:r>
                  <a:rPr lang="da-DK" dirty="0"/>
                  <a:t>	</a:t>
                </a:r>
                <a14:m>
                  <m:oMath xmlns:m="http://schemas.openxmlformats.org/officeDocument/2006/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a14:m>
                <a:endParaRPr lang="da-DK" dirty="0"/>
              </a:p>
              <a:p>
                <a:r>
                  <a:rPr lang="da-DK" b="1" dirty="0">
                    <a:solidFill>
                      <a:schemeClr val="accent1">
                        <a:lumMod val="75000"/>
                      </a:schemeClr>
                    </a:solidFill>
                  </a:rPr>
                  <a:t>Den empirisk regel</a:t>
                </a:r>
                <a:r>
                  <a:rPr lang="da-DK" dirty="0"/>
                  <a:t>: </a:t>
                </a:r>
                <a:br>
                  <a:rPr lang="da-DK" dirty="0"/>
                </a:br>
                <a:r>
                  <a:rPr lang="da-DK" dirty="0"/>
                  <a:t>Normalt ligger næsten alle data i intervallet </a:t>
                </a:r>
                <a:br>
                  <a:rPr lang="da-DK" dirty="0"/>
                </a:br>
                <a:r>
                  <a:rPr lang="da-DK" dirty="0"/>
                  <a:t>	</a:t>
                </a:r>
                <a14:m>
                  <m:oMath xmlns:m="http://schemas.openxmlformats.org/officeDocument/2006/math">
                    <m:r>
                      <a:rPr lang="da-DK" i="1">
                        <a:latin typeface="Cambria Math"/>
                        <a:ea typeface="Cambria Math"/>
                      </a:rPr>
                      <m:t>𝜇</m:t>
                    </m:r>
                    <m:r>
                      <a:rPr lang="da-DK" i="1">
                        <a:latin typeface="Cambria Math"/>
                        <a:ea typeface="Cambria Math"/>
                      </a:rPr>
                      <m:t>±3</m:t>
                    </m:r>
                    <m:r>
                      <a:rPr lang="da-DK" i="1">
                        <a:latin typeface="Cambria Math"/>
                        <a:ea typeface="Cambria Math"/>
                      </a:rPr>
                      <m:t>𝜎</m:t>
                    </m:r>
                  </m:oMath>
                </a14:m>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t="-76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a:t>
            </a:fld>
            <a:endParaRPr lang="da-DK" dirty="0"/>
          </a:p>
        </p:txBody>
      </p:sp>
    </p:spTree>
    <p:extLst>
      <p:ext uri="{BB962C8B-B14F-4D97-AF65-F5344CB8AC3E}">
        <p14:creationId xmlns:p14="http://schemas.microsoft.com/office/powerpoint/2010/main" val="1076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Overblik for en </a:t>
            </a:r>
            <a:r>
              <a:rPr lang="da-DK" sz="3200" dirty="0">
                <a:solidFill>
                  <a:srgbClr val="C00000"/>
                </a:solidFill>
              </a:rPr>
              <a:t>kontinuert</a:t>
            </a:r>
            <a:r>
              <a:rPr lang="da-DK" sz="3200" dirty="0"/>
              <a:t> stokastisk </a:t>
            </a:r>
            <a:r>
              <a:rPr lang="da-DK" sz="3200"/>
              <a:t>variabel </a:t>
            </a:r>
            <a:r>
              <a:rPr lang="da-DK" sz="3200" i="1"/>
              <a:t>X</a:t>
            </a:r>
            <a:endParaRPr lang="da-DK"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124744"/>
                <a:ext cx="8424936" cy="5616624"/>
              </a:xfrm>
            </p:spPr>
            <p:txBody>
              <a:bodyPr/>
              <a:lstStyle/>
              <a:p>
                <a:r>
                  <a:rPr lang="da-DK" b="1" dirty="0">
                    <a:solidFill>
                      <a:schemeClr val="accent1">
                        <a:lumMod val="75000"/>
                      </a:schemeClr>
                    </a:solidFill>
                  </a:rPr>
                  <a:t>Tæthedsfunktion (pdf):</a:t>
                </a:r>
                <a:br>
                  <a:rPr lang="da-DK" b="1" dirty="0">
                    <a:solidFill>
                      <a:schemeClr val="accent1">
                        <a:lumMod val="75000"/>
                      </a:schemeClr>
                    </a:solidFill>
                  </a:rPr>
                </a:br>
                <a:r>
                  <a:rPr lang="da-DK" dirty="0"/>
                  <a:t>	</a:t>
                </a:r>
                <a14:m>
                  <m:oMath xmlns:m="http://schemas.openxmlformats.org/officeDocument/2006/math">
                    <m:r>
                      <a:rPr lang="da-DK" b="0" i="1" smtClean="0">
                        <a:latin typeface="Cambria Math"/>
                        <a:ea typeface="Cambria Math"/>
                      </a:rPr>
                      <m:t>𝑓</m:t>
                    </m:r>
                    <m:d>
                      <m:dPr>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a14:m>
                <a:r>
                  <a:rPr lang="da-DK" b="1" dirty="0">
                    <a:solidFill>
                      <a:schemeClr val="accent1">
                        <a:lumMod val="75000"/>
                      </a:schemeClr>
                    </a:solidFill>
                  </a:rPr>
                  <a:t>		</a:t>
                </a:r>
                <a:r>
                  <a:rPr lang="da-DK" dirty="0">
                    <a:ea typeface="Cambria Math"/>
                  </a:rPr>
                  <a:t> N.B. </a:t>
                </a:r>
                <a14:m>
                  <m:oMath xmlns:m="http://schemas.openxmlformats.org/officeDocument/2006/math">
                    <m:r>
                      <a:rPr lang="da-DK" b="0" i="1" smtClean="0">
                        <a:latin typeface="Cambria Math"/>
                        <a:ea typeface="Cambria Math"/>
                      </a:rPr>
                      <m:t>𝑓</m:t>
                    </m:r>
                    <m:d>
                      <m:dPr>
                        <m:ctrlPr>
                          <a:rPr lang="da-DK"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oMath>
                </a14:m>
                <a:r>
                  <a:rPr lang="da-DK" b="1" dirty="0">
                    <a:solidFill>
                      <a:schemeClr val="accent1">
                        <a:lumMod val="75000"/>
                      </a:schemeClr>
                    </a:solidFill>
                  </a:rPr>
                  <a:t> </a:t>
                </a:r>
                <a:r>
                  <a:rPr lang="da-DK" dirty="0">
                    <a:ea typeface="Cambria Math"/>
                  </a:rPr>
                  <a:t>er ikke en sandsynlighed</a:t>
                </a:r>
              </a:p>
              <a:p>
                <a:r>
                  <a:rPr lang="da-DK" b="1" dirty="0">
                    <a:solidFill>
                      <a:schemeClr val="accent1">
                        <a:lumMod val="75000"/>
                      </a:schemeClr>
                    </a:solidFill>
                  </a:rPr>
                  <a:t>Kumuleret fordelingsfunktion (</a:t>
                </a:r>
                <a:r>
                  <a:rPr lang="da-DK" b="1" dirty="0" err="1">
                    <a:solidFill>
                      <a:schemeClr val="accent1">
                        <a:lumMod val="75000"/>
                      </a:schemeClr>
                    </a:solidFill>
                  </a:rPr>
                  <a:t>cdf</a:t>
                </a:r>
                <a:r>
                  <a:rPr lang="da-DK" b="1" dirty="0">
                    <a:solidFill>
                      <a:schemeClr val="accent1">
                        <a:lumMod val="75000"/>
                      </a:schemeClr>
                    </a:solidFill>
                  </a:rPr>
                  <a:t>):</a:t>
                </a:r>
                <a:br>
                  <a:rPr lang="da-DK" b="1" dirty="0">
                    <a:solidFill>
                      <a:schemeClr val="accent1">
                        <a:lumMod val="75000"/>
                      </a:schemeClr>
                    </a:solidFill>
                  </a:rPr>
                </a:br>
                <a:r>
                  <a:rPr lang="da-DK" b="1" dirty="0">
                    <a:solidFill>
                      <a:schemeClr val="accent1">
                        <a:lumMod val="75000"/>
                      </a:schemeClr>
                    </a:solidFill>
                  </a:rPr>
                  <a:t>	</a:t>
                </a:r>
                <a14:m>
                  <m:oMath xmlns:m="http://schemas.openxmlformats.org/officeDocument/2006/math">
                    <m:r>
                      <a:rPr lang="da-DK" i="1">
                        <a:latin typeface="Cambria Math"/>
                      </a:rPr>
                      <m:t>𝐹</m:t>
                    </m:r>
                    <m:d>
                      <m:dPr>
                        <m:ctrlPr>
                          <a:rPr lang="da-DK" i="1">
                            <a:latin typeface="Cambria Math" panose="02040503050406030204" pitchFamily="18" charset="0"/>
                          </a:rPr>
                        </m:ctrlPr>
                      </m:dPr>
                      <m:e>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r>
                      <a:rPr lang="da-DK" i="1">
                        <a:latin typeface="Cambria Math"/>
                      </a:rPr>
                      <m:t>𝑃</m:t>
                    </m:r>
                    <m:d>
                      <m:dPr>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ea typeface="Cambria Math"/>
                          </a:rPr>
                          <m:t>≤</m:t>
                        </m:r>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e>
                    </m:d>
                    <m:r>
                      <a:rPr lang="da-DK" i="1">
                        <a:latin typeface="Cambria Math"/>
                      </a:rPr>
                      <m:t>=</m:t>
                    </m:r>
                    <m:nary>
                      <m:naryPr>
                        <m:ctrlPr>
                          <a:rPr lang="da-DK" i="1">
                            <a:latin typeface="Cambria Math" panose="02040503050406030204" pitchFamily="18" charset="0"/>
                          </a:rPr>
                        </m:ctrlPr>
                      </m:naryPr>
                      <m:sub>
                        <m:r>
                          <m:rPr>
                            <m:brk m:alnAt="23"/>
                          </m:rPr>
                          <a:rPr lang="da-DK" i="1">
                            <a:latin typeface="Cambria Math"/>
                          </a:rPr>
                          <m:t>−</m:t>
                        </m:r>
                        <m:r>
                          <a:rPr lang="da-DK" i="1">
                            <a:latin typeface="Cambria Math"/>
                            <a:ea typeface="Cambria Math"/>
                          </a:rPr>
                          <m:t>∞</m:t>
                        </m:r>
                      </m:sub>
                      <m:sup>
                        <m:sSub>
                          <m:sSubPr>
                            <m:ctrlPr>
                              <a:rPr lang="da-DK"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𝑥</m:t>
                            </m:r>
                          </m:e>
                          <m:sub>
                            <m:r>
                              <a:rPr lang="da-DK" i="1">
                                <a:solidFill>
                                  <a:prstClr val="black"/>
                                </a:solidFill>
                                <a:latin typeface="Cambria Math"/>
                              </a:rPr>
                              <m:t>0</m:t>
                            </m:r>
                          </m:sub>
                        </m:sSub>
                      </m:sup>
                      <m:e>
                        <m:r>
                          <a:rPr lang="da-DK" i="1">
                            <a:latin typeface="Cambria Math"/>
                          </a:rPr>
                          <m:t>𝑓</m:t>
                        </m:r>
                        <m:d>
                          <m:dPr>
                            <m:ctrlPr>
                              <a:rPr lang="da-DK" i="1">
                                <a:latin typeface="Cambria Math" panose="02040503050406030204" pitchFamily="18" charset="0"/>
                              </a:rPr>
                            </m:ctrlPr>
                          </m:dPr>
                          <m:e>
                            <m:r>
                              <a:rPr lang="en-US" b="0" i="1" smtClean="0">
                                <a:latin typeface="Cambria Math" panose="02040503050406030204" pitchFamily="18" charset="0"/>
                              </a:rPr>
                              <m:t>𝑥</m:t>
                            </m:r>
                          </m:e>
                        </m:d>
                        <m:r>
                          <a:rPr lang="da-DK" i="1">
                            <a:latin typeface="Cambria Math"/>
                          </a:rPr>
                          <m:t>𝑑</m:t>
                        </m:r>
                        <m:r>
                          <a:rPr lang="en-US" b="0" i="1" smtClean="0">
                            <a:latin typeface="Cambria Math" panose="02040503050406030204" pitchFamily="18" charset="0"/>
                          </a:rPr>
                          <m:t>𝑥</m:t>
                        </m:r>
                      </m:e>
                    </m:nary>
                  </m:oMath>
                </a14:m>
                <a:endParaRPr lang="da-DK" b="1" dirty="0">
                  <a:solidFill>
                    <a:schemeClr val="accent1">
                      <a:lumMod val="75000"/>
                    </a:schemeClr>
                  </a:solidFill>
                </a:endParaRPr>
              </a:p>
              <a:p>
                <a:r>
                  <a:rPr lang="da-DK" b="1" dirty="0">
                    <a:solidFill>
                      <a:schemeClr val="accent1">
                        <a:lumMod val="75000"/>
                      </a:schemeClr>
                    </a:solidFill>
                  </a:rPr>
                  <a:t>Middelværdi</a:t>
                </a:r>
                <a:r>
                  <a:rPr lang="da-DK" dirty="0"/>
                  <a:t>:</a:t>
                </a:r>
                <a:br>
                  <a:rPr lang="da-DK" dirty="0"/>
                </a:br>
                <a:r>
                  <a:rPr lang="da-DK" dirty="0"/>
                  <a:t>	</a:t>
                </a:r>
                <a:r>
                  <a:rPr lang="da-DK" dirty="0">
                    <a:ea typeface="Cambria Math"/>
                  </a:rPr>
                  <a:t> </a:t>
                </a:r>
                <a14:m>
                  <m:oMath xmlns:m="http://schemas.openxmlformats.org/officeDocument/2006/math">
                    <m:r>
                      <a:rPr lang="da-DK" i="1">
                        <a:latin typeface="Cambria Math"/>
                        <a:ea typeface="Cambria Math"/>
                      </a:rPr>
                      <m:t>𝜇</m:t>
                    </m:r>
                    <m:r>
                      <a:rPr lang="da-DK" i="1">
                        <a:latin typeface="Cambria Math"/>
                        <a:ea typeface="Cambria Math"/>
                      </a:rPr>
                      <m:t>=</m:t>
                    </m:r>
                    <m:nary>
                      <m:naryPr>
                        <m:limLoc m:val="undOvr"/>
                        <m:ctrlPr>
                          <a:rPr lang="da-DK" i="1">
                            <a:latin typeface="Cambria Math" panose="02040503050406030204" pitchFamily="18" charset="0"/>
                            <a:ea typeface="Cambria Math"/>
                          </a:rPr>
                        </m:ctrlPr>
                      </m:naryPr>
                      <m:sub>
                        <m:r>
                          <m:rPr>
                            <m:brk m:alnAt="24"/>
                          </m:rPr>
                          <a:rPr lang="da-DK" i="1">
                            <a:latin typeface="Cambria Math"/>
                            <a:ea typeface="Cambria Math"/>
                          </a:rPr>
                          <m:t>−</m:t>
                        </m:r>
                        <m:r>
                          <a:rPr lang="da-DK" i="1">
                            <a:latin typeface="Cambria Math"/>
                            <a:ea typeface="Cambria Math"/>
                          </a:rPr>
                          <m:t>∞</m:t>
                        </m:r>
                      </m:sub>
                      <m:sup>
                        <m:r>
                          <a:rPr lang="da-DK" i="1">
                            <a:latin typeface="Cambria Math"/>
                            <a:ea typeface="Cambria Math"/>
                          </a:rPr>
                          <m:t>∞</m:t>
                        </m:r>
                      </m:sup>
                      <m:e>
                        <m:r>
                          <a:rPr lang="en-US" b="0" i="1" smtClean="0">
                            <a:latin typeface="Cambria Math" panose="02040503050406030204" pitchFamily="18" charset="0"/>
                            <a:ea typeface="Cambria Math"/>
                          </a:rPr>
                          <m:t>𝑥</m:t>
                        </m:r>
                        <m:r>
                          <a:rPr lang="da-DK" i="1">
                            <a:latin typeface="Cambria Math"/>
                            <a:ea typeface="Cambria Math"/>
                          </a:rPr>
                          <m:t>∙</m:t>
                        </m:r>
                        <m:r>
                          <a:rPr lang="da-DK" i="1">
                            <a:latin typeface="Cambria Math"/>
                            <a:ea typeface="Cambria Math"/>
                          </a:rPr>
                          <m:t>𝑓</m:t>
                        </m:r>
                        <m:d>
                          <m:dPr>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oMath>
                </a14:m>
                <a:endParaRPr lang="da-DK" dirty="0"/>
              </a:p>
              <a:p>
                <a:r>
                  <a:rPr lang="da-DK" b="1" dirty="0">
                    <a:solidFill>
                      <a:schemeClr val="accent1">
                        <a:lumMod val="75000"/>
                      </a:schemeClr>
                    </a:solidFill>
                  </a:rPr>
                  <a:t>Varians</a:t>
                </a:r>
                <a:r>
                  <a:rPr lang="da-DK" dirty="0"/>
                  <a:t>: </a:t>
                </a:r>
                <a:br>
                  <a:rPr lang="da-DK" dirty="0"/>
                </a:br>
                <a:r>
                  <a:rPr lang="da-DK" dirty="0"/>
                  <a:t>	</a:t>
                </a:r>
                <a14:m>
                  <m:oMath xmlns:m="http://schemas.openxmlformats.org/officeDocument/2006/math">
                    <m:sSup>
                      <m:sSupPr>
                        <m:ctrlPr>
                          <a:rPr lang="el-GR" i="1">
                            <a:latin typeface="Cambria Math" panose="02040503050406030204" pitchFamily="18" charset="0"/>
                            <a:ea typeface="Cambria Math"/>
                          </a:rPr>
                        </m:ctrlPr>
                      </m:sSupPr>
                      <m:e>
                        <m:r>
                          <a:rPr lang="el-GR" i="1">
                            <a:latin typeface="Cambria Math"/>
                            <a:ea typeface="Cambria Math"/>
                          </a:rPr>
                          <m:t>𝜎</m:t>
                        </m:r>
                      </m:e>
                      <m:sup>
                        <m:r>
                          <a:rPr lang="da-DK" i="1">
                            <a:latin typeface="Cambria Math"/>
                            <a:ea typeface="Cambria Math"/>
                          </a:rPr>
                          <m:t>2</m:t>
                        </m:r>
                      </m:sup>
                    </m:sSup>
                    <m:r>
                      <a:rPr lang="da-DK" i="1">
                        <a:latin typeface="Cambria Math"/>
                      </a:rPr>
                      <m:t>=</m:t>
                    </m:r>
                    <m:nary>
                      <m:naryPr>
                        <m:limLoc m:val="undOvr"/>
                        <m:grow m:val="on"/>
                        <m:ctrlPr>
                          <a:rPr lang="da-DK" i="1">
                            <a:latin typeface="Cambria Math" panose="02040503050406030204" pitchFamily="18" charset="0"/>
                            <a:ea typeface="Cambria Math"/>
                          </a:rPr>
                        </m:ctrlPr>
                      </m:naryPr>
                      <m:sub>
                        <m:r>
                          <m:rPr>
                            <m:brk m:alnAt="24"/>
                          </m:rPr>
                          <a:rPr lang="da-DK" i="1">
                            <a:latin typeface="Cambria Math"/>
                            <a:ea typeface="Cambria Math"/>
                          </a:rPr>
                          <m:t>−</m:t>
                        </m:r>
                        <m:r>
                          <a:rPr lang="da-DK" i="1">
                            <a:latin typeface="Cambria Math"/>
                            <a:ea typeface="Cambria Math"/>
                          </a:rPr>
                          <m:t>∞</m:t>
                        </m:r>
                      </m:sub>
                      <m:sup>
                        <m:r>
                          <a:rPr lang="da-DK" i="1">
                            <a:latin typeface="Cambria Math"/>
                            <a:ea typeface="Cambria Math"/>
                          </a:rPr>
                          <m:t>∞</m:t>
                        </m:r>
                      </m:sup>
                      <m:e>
                        <m:sSup>
                          <m:sSupPr>
                            <m:ctrlPr>
                              <a:rPr lang="da-DK" i="1">
                                <a:latin typeface="Cambria Math" panose="02040503050406030204" pitchFamily="18" charset="0"/>
                                <a:ea typeface="Cambria Math"/>
                              </a:rPr>
                            </m:ctrlPr>
                          </m:sSupPr>
                          <m:e>
                            <m:r>
                              <a:rPr lang="en-US" b="0" i="1" smtClean="0">
                                <a:latin typeface="Cambria Math" panose="02040503050406030204" pitchFamily="18" charset="0"/>
                                <a:ea typeface="Cambria Math"/>
                              </a:rPr>
                              <m:t>𝑥</m:t>
                            </m:r>
                          </m:e>
                          <m:sup>
                            <m:r>
                              <a:rPr lang="da-DK" i="1">
                                <a:latin typeface="Cambria Math"/>
                                <a:ea typeface="Cambria Math"/>
                              </a:rPr>
                              <m:t>2</m:t>
                            </m:r>
                          </m:sup>
                        </m:sSup>
                        <m:r>
                          <a:rPr lang="da-DK" i="1">
                            <a:latin typeface="Cambria Math"/>
                            <a:ea typeface="Cambria Math"/>
                          </a:rPr>
                          <m:t>∙</m:t>
                        </m:r>
                        <m:r>
                          <a:rPr lang="da-DK" i="1">
                            <a:latin typeface="Cambria Math"/>
                            <a:ea typeface="Cambria Math"/>
                          </a:rPr>
                          <m:t>𝑓</m:t>
                        </m:r>
                        <m:d>
                          <m:dPr>
                            <m:ctrlPr>
                              <a:rPr lang="da-DK" i="1">
                                <a:latin typeface="Cambria Math" panose="02040503050406030204" pitchFamily="18" charset="0"/>
                                <a:ea typeface="Cambria Math"/>
                              </a:rPr>
                            </m:ctrlPr>
                          </m:dPr>
                          <m:e>
                            <m:r>
                              <a:rPr lang="en-US" b="0" i="1" smtClean="0">
                                <a:latin typeface="Cambria Math" panose="02040503050406030204" pitchFamily="18" charset="0"/>
                                <a:ea typeface="Cambria Math"/>
                              </a:rPr>
                              <m:t>𝑥</m:t>
                            </m:r>
                          </m:e>
                        </m:d>
                        <m:r>
                          <a:rPr lang="da-DK" b="0" i="1" smtClean="0">
                            <a:latin typeface="Cambria Math"/>
                            <a:ea typeface="Cambria Math"/>
                          </a:rPr>
                          <m:t> </m:t>
                        </m:r>
                        <m:r>
                          <a:rPr lang="da-DK" i="1">
                            <a:latin typeface="Cambria Math"/>
                            <a:ea typeface="Cambria Math"/>
                          </a:rPr>
                          <m:t>𝑑</m:t>
                        </m:r>
                        <m:r>
                          <a:rPr lang="en-US" b="0" i="1" smtClean="0">
                            <a:latin typeface="Cambria Math" panose="02040503050406030204" pitchFamily="18" charset="0"/>
                            <a:ea typeface="Cambria Math"/>
                          </a:rPr>
                          <m:t>𝑥</m:t>
                        </m:r>
                      </m:e>
                    </m:nary>
                    <m:r>
                      <a:rPr lang="da-DK" i="1">
                        <a:latin typeface="Cambria Math"/>
                        <a:ea typeface="Cambria Math"/>
                      </a:rPr>
                      <m:t>−</m:t>
                    </m:r>
                    <m:sSup>
                      <m:sSupPr>
                        <m:ctrlPr>
                          <a:rPr lang="da-DK" i="1">
                            <a:latin typeface="Cambria Math" panose="02040503050406030204" pitchFamily="18" charset="0"/>
                            <a:ea typeface="Cambria Math"/>
                          </a:rPr>
                        </m:ctrlPr>
                      </m:sSupPr>
                      <m:e>
                        <m:r>
                          <a:rPr lang="da-DK" i="1">
                            <a:latin typeface="Cambria Math"/>
                            <a:ea typeface="Cambria Math"/>
                          </a:rPr>
                          <m:t>𝜇</m:t>
                        </m:r>
                      </m:e>
                      <m:sup>
                        <m:r>
                          <a:rPr lang="da-DK" i="1">
                            <a:latin typeface="Cambria Math"/>
                            <a:ea typeface="Cambria Math"/>
                          </a:rPr>
                          <m:t>2</m:t>
                        </m:r>
                      </m:sup>
                    </m:sSup>
                  </m:oMath>
                </a14:m>
                <a:endParaRPr lang="da-DK" dirty="0"/>
              </a:p>
              <a:p>
                <a:r>
                  <a:rPr lang="da-DK" b="1" dirty="0">
                    <a:solidFill>
                      <a:schemeClr val="accent1">
                        <a:lumMod val="75000"/>
                      </a:schemeClr>
                    </a:solidFill>
                  </a:rPr>
                  <a:t>Standardafvigelse</a:t>
                </a:r>
                <a:r>
                  <a:rPr lang="da-DK" dirty="0"/>
                  <a:t>:</a:t>
                </a:r>
                <a:br>
                  <a:rPr lang="da-DK" dirty="0"/>
                </a:br>
                <a:r>
                  <a:rPr lang="da-DK" dirty="0"/>
                  <a:t>	</a:t>
                </a:r>
                <a14:m>
                  <m:oMath xmlns:m="http://schemas.openxmlformats.org/officeDocument/2006/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e>
                    </m:rad>
                  </m:oMath>
                </a14:m>
                <a:endParaRPr lang="da-DK" dirty="0"/>
              </a:p>
              <a:p>
                <a:r>
                  <a:rPr lang="da-DK" b="1" dirty="0">
                    <a:solidFill>
                      <a:schemeClr val="accent1">
                        <a:lumMod val="75000"/>
                      </a:schemeClr>
                    </a:solidFill>
                  </a:rPr>
                  <a:t>Den empirisk regel</a:t>
                </a:r>
                <a:r>
                  <a:rPr lang="da-DK" dirty="0"/>
                  <a:t>: </a:t>
                </a:r>
                <a:br>
                  <a:rPr lang="da-DK" dirty="0"/>
                </a:br>
                <a:r>
                  <a:rPr lang="da-DK" dirty="0"/>
                  <a:t>Normalt ligger næsten alle data i intervallet </a:t>
                </a:r>
                <a:br>
                  <a:rPr lang="da-DK" dirty="0"/>
                </a:br>
                <a:r>
                  <a:rPr lang="da-DK" dirty="0"/>
                  <a:t>	</a:t>
                </a:r>
                <a14:m>
                  <m:oMath xmlns:m="http://schemas.openxmlformats.org/officeDocument/2006/math">
                    <m:r>
                      <a:rPr lang="da-DK" i="1">
                        <a:latin typeface="Cambria Math"/>
                        <a:ea typeface="Cambria Math"/>
                      </a:rPr>
                      <m:t>𝜇</m:t>
                    </m:r>
                    <m:r>
                      <a:rPr lang="da-DK" i="1">
                        <a:latin typeface="Cambria Math"/>
                        <a:ea typeface="Cambria Math"/>
                      </a:rPr>
                      <m:t>±3</m:t>
                    </m:r>
                    <m:r>
                      <a:rPr lang="da-DK" i="1">
                        <a:latin typeface="Cambria Math"/>
                        <a:ea typeface="Cambria Math"/>
                      </a:rPr>
                      <m:t>𝜎</m:t>
                    </m:r>
                  </m:oMath>
                </a14:m>
                <a:endParaRPr lang="da-D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a:t>
            </a:fld>
            <a:endParaRPr lang="da-DK" dirty="0"/>
          </a:p>
        </p:txBody>
      </p:sp>
    </p:spTree>
    <p:extLst>
      <p:ext uri="{BB962C8B-B14F-4D97-AF65-F5344CB8AC3E}">
        <p14:creationId xmlns:p14="http://schemas.microsoft.com/office/powerpoint/2010/main" val="401603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alj presentation</Template>
  <TotalTime>32257</TotalTime>
  <Words>3986</Words>
  <Application>Microsoft Office PowerPoint</Application>
  <PresentationFormat>On-screen Show (4:3)</PresentationFormat>
  <Paragraphs>337</Paragraphs>
  <Slides>47</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Cambria Math</vt:lpstr>
      <vt:lpstr>Courier New</vt:lpstr>
      <vt:lpstr>1_alj presentation</vt:lpstr>
      <vt:lpstr>Sandsynlighedsteori og statistik    Kapitel 5.  Kontinuerte stokastiske variable og  deres sandsynlighedsfordelinger   (afsnit 5.1-5.2, 5.4-5.5, 5.7, 5.10, 5.12-5.13) </vt:lpstr>
      <vt:lpstr>Kontinuert stokastisk variabel</vt:lpstr>
      <vt:lpstr>Kontinuert stokastisk variabel</vt:lpstr>
      <vt:lpstr>Kontinuert stokastisk variabel</vt:lpstr>
      <vt:lpstr>Kontinuert stokastisk variabel</vt:lpstr>
      <vt:lpstr>Kontinuert stokastisk variabel</vt:lpstr>
      <vt:lpstr>Eksempel: Måling af en stangs trækstyrke</vt:lpstr>
      <vt:lpstr>Overblik for en diskret stokastisk variabel X</vt:lpstr>
      <vt:lpstr>Overblik for en kontinuert stokastisk variabel X</vt:lpstr>
      <vt:lpstr>Eksempel 5.1, s. 137</vt:lpstr>
      <vt:lpstr>Normalfordelingen</vt:lpstr>
      <vt:lpstr>Normalfordelingen</vt:lpstr>
      <vt:lpstr> Normalfordeling med forskellige μ" og " σ</vt:lpstr>
      <vt:lpstr>Fordeling af sandsynlighedsmassen</vt:lpstr>
      <vt:lpstr>Normalfordeling og boksplot</vt:lpstr>
      <vt:lpstr>Anvendelse af normalfordelingen</vt:lpstr>
      <vt:lpstr>Anvendelse af normalfordelingen</vt:lpstr>
      <vt:lpstr>Den standardiserede normalfordeling</vt:lpstr>
      <vt:lpstr>Den kumulerede fordelingsfunktion, cdf</vt:lpstr>
      <vt:lpstr>Tabel over standard normalfordelingen Z</vt:lpstr>
      <vt:lpstr>Tabel over standard normalfordelingen Z</vt:lpstr>
      <vt:lpstr>Eksempel 5.5, s. 141</vt:lpstr>
      <vt:lpstr>Beregning af sandsynligheder med N(0,1)</vt:lpstr>
      <vt:lpstr>Hvad så hvis X følger generel normalford.?</vt:lpstr>
      <vt:lpstr>Eksempel 5.7, s. 144</vt:lpstr>
      <vt:lpstr>Beregning med R</vt:lpstr>
      <vt:lpstr>Opgave</vt:lpstr>
      <vt:lpstr>Gammafordelingen (eksponentialford.)</vt:lpstr>
      <vt:lpstr>Eksponentialfordelingen</vt:lpstr>
      <vt:lpstr>Eksponentialfordelingen</vt:lpstr>
      <vt:lpstr>Eksempel – tid mellem arbejdsulykker</vt:lpstr>
      <vt:lpstr>Eksempel – tid mellem arbejdsulykker</vt:lpstr>
      <vt:lpstr>Eksponentialfordelingen i R </vt:lpstr>
      <vt:lpstr>Simultane fordelinger (joint distributions)</vt:lpstr>
      <vt:lpstr>Simultane fordelinger (joint distributions)</vt:lpstr>
      <vt:lpstr>Simultan fordeling for diskrete variable</vt:lpstr>
      <vt:lpstr>Simultan fordeling for diskrete variable</vt:lpstr>
      <vt:lpstr>Simultan fordeling for kontinuerte variable</vt:lpstr>
      <vt:lpstr>Simultan fordeling for kontinuerte variable</vt:lpstr>
      <vt:lpstr>Simultan fordeling for kontinuerte variable</vt:lpstr>
      <vt:lpstr>Linearkombination af stokastiske variable</vt:lpstr>
      <vt:lpstr>Eksempel 5.31 s. 171</vt:lpstr>
      <vt:lpstr>Eksempel 5.28 s. 168</vt:lpstr>
      <vt:lpstr>Er data normalfordelte?</vt:lpstr>
      <vt:lpstr>Er data normalfordelte?</vt:lpstr>
      <vt:lpstr>Er data normalfordelte?</vt:lpstr>
      <vt:lpstr>Normalfordelingsplot i R</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K05</dc:title>
  <dc:creator>Allan Leck Jensen</dc:creator>
  <cp:lastModifiedBy>Allan Leck Jensen</cp:lastModifiedBy>
  <cp:revision>647</cp:revision>
  <dcterms:created xsi:type="dcterms:W3CDTF">2015-02-03T16:48:11Z</dcterms:created>
  <dcterms:modified xsi:type="dcterms:W3CDTF">2022-09-29T08:52:55Z</dcterms:modified>
</cp:coreProperties>
</file>